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5143500" cx="9144000"/>
  <p:notesSz cx="6858000" cy="9144000"/>
  <p:embeddedFontLst>
    <p:embeddedFont>
      <p:font typeface="Inter Light"/>
      <p:regular r:id="rId48"/>
      <p:bold r:id="rId49"/>
      <p:italic r:id="rId50"/>
      <p:boldItalic r:id="rId51"/>
    </p:embeddedFont>
    <p:embeddedFont>
      <p:font typeface="Inter"/>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InterLight-regular.fntdata"/><Relationship Id="rId47" Type="http://schemas.openxmlformats.org/officeDocument/2006/relationships/slide" Target="slides/slide42.xml"/><Relationship Id="rId49" Type="http://schemas.openxmlformats.org/officeDocument/2006/relationships/font" Target="fonts/InterLight-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InterLight-boldItalic.fntdata"/><Relationship Id="rId50" Type="http://schemas.openxmlformats.org/officeDocument/2006/relationships/font" Target="fonts/InterLight-italic.fntdata"/><Relationship Id="rId53" Type="http://schemas.openxmlformats.org/officeDocument/2006/relationships/font" Target="fonts/Inter-bold.fntdata"/><Relationship Id="rId52" Type="http://schemas.openxmlformats.org/officeDocument/2006/relationships/font" Target="fonts/Inter-regular.fntdata"/><Relationship Id="rId11" Type="http://schemas.openxmlformats.org/officeDocument/2006/relationships/slide" Target="slides/slide6.xml"/><Relationship Id="rId55" Type="http://schemas.openxmlformats.org/officeDocument/2006/relationships/font" Target="fonts/Inter-boldItalic.fntdata"/><Relationship Id="rId10" Type="http://schemas.openxmlformats.org/officeDocument/2006/relationships/slide" Target="slides/slide5.xml"/><Relationship Id="rId54" Type="http://schemas.openxmlformats.org/officeDocument/2006/relationships/font" Target="fonts/Inter-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6a909cae86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6a909cae86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44925f4c2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44925f4c2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6a909cae86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6a909cae86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4499cd174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4499cd174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6a909cae86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6a909cae86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62aae32f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62aae32f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44925f4c2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44925f4c2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6e24f8822e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6e24f8822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44925f4c2e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44925f4c2e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44925f4c2e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44925f4c2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36a909cae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36a909cae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44925f4c2e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44925f4c2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44925f4c2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44925f4c2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6d718ca18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6d718ca18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44925f4c2e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44925f4c2e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44925f4c2e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44925f4c2e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44925f4c2e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44925f4c2e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6d718ca18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6d718ca18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6d718ca18b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36d718ca18b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6d718ca18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6d718ca18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44925f4c2e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44925f4c2e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6a909cae86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6a909cae86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44925f4c2e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44925f4c2e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44925f4c2e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44925f4c2e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44925f4c2e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344925f4c2e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44925f4c2e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344925f4c2e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6e24f8822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36e24f8822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44925f4c2e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344925f4c2e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44925f4c2e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344925f4c2e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6e2bae3f0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36e2bae3f0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6e24f8822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36e24f8822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44925f4c2e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44925f4c2e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6a909cae86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6a909cae86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44925f4c2e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344925f4c2e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6a909cae86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36a909cae86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36a909cae86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36a909cae86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6a909cae86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6a909cae86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6a909cae86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6a909cae86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6c38ac95e9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6c38ac95e9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44925f4c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44925f4c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44925f4c2e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44925f4c2e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CFAF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jpg"/><Relationship Id="rId4" Type="http://schemas.openxmlformats.org/officeDocument/2006/relationships/image" Target="../media/image34.jpg"/><Relationship Id="rId9" Type="http://schemas.openxmlformats.org/officeDocument/2006/relationships/image" Target="../media/image27.jpg"/><Relationship Id="rId5" Type="http://schemas.openxmlformats.org/officeDocument/2006/relationships/image" Target="../media/image28.jpg"/><Relationship Id="rId6" Type="http://schemas.openxmlformats.org/officeDocument/2006/relationships/image" Target="../media/image25.jpg"/><Relationship Id="rId7" Type="http://schemas.openxmlformats.org/officeDocument/2006/relationships/image" Target="../media/image23.jpg"/><Relationship Id="rId8" Type="http://schemas.openxmlformats.org/officeDocument/2006/relationships/image" Target="../media/image2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9.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gif"/><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2.png"/><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2.png"/><Relationship Id="rId4" Type="http://schemas.openxmlformats.org/officeDocument/2006/relationships/image" Target="../media/image40.png"/><Relationship Id="rId5"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3.jpg"/><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7.png"/><Relationship Id="rId6" Type="http://schemas.openxmlformats.org/officeDocument/2006/relationships/image" Target="../media/image19.png"/><Relationship Id="rId7"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24.png"/><Relationship Id="rId6"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it" sz="3000">
                <a:solidFill>
                  <a:srgbClr val="E69138"/>
                </a:solidFill>
                <a:latin typeface="Inter"/>
                <a:ea typeface="Inter"/>
                <a:cs typeface="Inter"/>
                <a:sym typeface="Inter"/>
              </a:rPr>
              <a:t>Harnessing Photons: an all-optical high-order ODE solver via cascaded microring resonators</a:t>
            </a:r>
            <a:endParaRPr>
              <a:solidFill>
                <a:srgbClr val="E69138"/>
              </a:solidFill>
            </a:endParaRPr>
          </a:p>
        </p:txBody>
      </p:sp>
      <p:sp>
        <p:nvSpPr>
          <p:cNvPr id="55" name="Google Shape;55;p13"/>
          <p:cNvSpPr txBox="1"/>
          <p:nvPr/>
        </p:nvSpPr>
        <p:spPr>
          <a:xfrm>
            <a:off x="311700" y="933450"/>
            <a:ext cx="2515200" cy="42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t">
                <a:solidFill>
                  <a:srgbClr val="F39C12"/>
                </a:solidFill>
                <a:latin typeface="Inter Light"/>
                <a:ea typeface="Inter Light"/>
                <a:cs typeface="Inter Light"/>
                <a:sym typeface="Inter Light"/>
              </a:rPr>
              <a:t>DEIB, Politecnico di Milano</a:t>
            </a:r>
            <a:endParaRPr>
              <a:solidFill>
                <a:srgbClr val="F39C12"/>
              </a:solidFill>
              <a:latin typeface="Inter Light"/>
              <a:ea typeface="Inter Light"/>
              <a:cs typeface="Inter Light"/>
              <a:sym typeface="Inter Light"/>
            </a:endParaRPr>
          </a:p>
        </p:txBody>
      </p:sp>
      <p:sp>
        <p:nvSpPr>
          <p:cNvPr id="56" name="Google Shape;56;p13"/>
          <p:cNvSpPr txBox="1"/>
          <p:nvPr/>
        </p:nvSpPr>
        <p:spPr>
          <a:xfrm>
            <a:off x="311688" y="2748250"/>
            <a:ext cx="8008200" cy="5466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None/>
            </a:pPr>
            <a:r>
              <a:rPr lang="it">
                <a:solidFill>
                  <a:srgbClr val="999999"/>
                </a:solidFill>
                <a:latin typeface="Inter Light"/>
                <a:ea typeface="Inter Light"/>
                <a:cs typeface="Inter Light"/>
                <a:sym typeface="Inter Light"/>
              </a:rPr>
              <a:t>July 9, 2025</a:t>
            </a:r>
            <a:endParaRPr>
              <a:solidFill>
                <a:srgbClr val="999999"/>
              </a:solidFill>
              <a:latin typeface="Inter Light"/>
              <a:ea typeface="Inter Light"/>
              <a:cs typeface="Inter Light"/>
              <a:sym typeface="Inter Light"/>
            </a:endParaRPr>
          </a:p>
        </p:txBody>
      </p:sp>
      <p:sp>
        <p:nvSpPr>
          <p:cNvPr id="57" name="Google Shape;57;p13"/>
          <p:cNvSpPr/>
          <p:nvPr/>
        </p:nvSpPr>
        <p:spPr>
          <a:xfrm>
            <a:off x="0" y="0"/>
            <a:ext cx="136500" cy="5143500"/>
          </a:xfrm>
          <a:prstGeom prst="rect">
            <a:avLst/>
          </a:prstGeom>
          <a:solidFill>
            <a:srgbClr val="E69138"/>
          </a:solidFill>
          <a:ln>
            <a:noFill/>
          </a:ln>
          <a:effectLst>
            <a:outerShdw blurRad="57150" rotWithShape="0" algn="bl" dir="5400000" dist="19050">
              <a:srgbClr val="FFD966">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8" name="Google Shape;58;p13"/>
          <p:cNvSpPr txBox="1"/>
          <p:nvPr/>
        </p:nvSpPr>
        <p:spPr>
          <a:xfrm>
            <a:off x="364163" y="3215650"/>
            <a:ext cx="8008200" cy="8307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None/>
            </a:pPr>
            <a:r>
              <a:rPr lang="it">
                <a:solidFill>
                  <a:srgbClr val="999999"/>
                </a:solidFill>
                <a:latin typeface="Inter"/>
                <a:ea typeface="Inter"/>
                <a:cs typeface="Inter"/>
                <a:sym typeface="Inter"/>
              </a:rPr>
              <a:t>Piervito Creanza</a:t>
            </a:r>
            <a:endParaRPr>
              <a:solidFill>
                <a:srgbClr val="999999"/>
              </a:solidFill>
              <a:latin typeface="Inter"/>
              <a:ea typeface="Inter"/>
              <a:cs typeface="Inter"/>
              <a:sym typeface="Inter"/>
            </a:endParaRPr>
          </a:p>
          <a:p>
            <a:pPr indent="0" lvl="0" marL="0" rtl="0" algn="l">
              <a:spcBef>
                <a:spcPts val="0"/>
              </a:spcBef>
              <a:spcAft>
                <a:spcPts val="0"/>
              </a:spcAft>
              <a:buNone/>
            </a:pPr>
            <a:r>
              <a:rPr lang="it">
                <a:solidFill>
                  <a:srgbClr val="999999"/>
                </a:solidFill>
                <a:latin typeface="Inter"/>
                <a:ea typeface="Inter"/>
                <a:cs typeface="Inter"/>
                <a:sym typeface="Inter"/>
              </a:rPr>
              <a:t>Vittorio Pio Remigio Cozzoli</a:t>
            </a:r>
            <a:endParaRPr>
              <a:solidFill>
                <a:srgbClr val="999999"/>
              </a:solidFill>
              <a:latin typeface="Inter"/>
              <a:ea typeface="Inter"/>
              <a:cs typeface="Inter"/>
              <a:sym typeface="Inter"/>
            </a:endParaRPr>
          </a:p>
        </p:txBody>
      </p:sp>
      <p:cxnSp>
        <p:nvCxnSpPr>
          <p:cNvPr id="59" name="Google Shape;59;p13"/>
          <p:cNvCxnSpPr/>
          <p:nvPr/>
        </p:nvCxnSpPr>
        <p:spPr>
          <a:xfrm>
            <a:off x="364163" y="3411850"/>
            <a:ext cx="0" cy="438300"/>
          </a:xfrm>
          <a:prstGeom prst="straightConnector1">
            <a:avLst/>
          </a:prstGeom>
          <a:noFill/>
          <a:ln cap="flat" cmpd="sng" w="38100">
            <a:solidFill>
              <a:srgbClr val="E69138"/>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22"/>
          <p:cNvPicPr preferRelativeResize="0"/>
          <p:nvPr/>
        </p:nvPicPr>
        <p:blipFill>
          <a:blip r:embed="rId3">
            <a:alphaModFix/>
          </a:blip>
          <a:stretch>
            <a:fillRect/>
          </a:stretch>
        </p:blipFill>
        <p:spPr>
          <a:xfrm>
            <a:off x="1868400" y="1032934"/>
            <a:ext cx="5407201" cy="3178840"/>
          </a:xfrm>
          <a:prstGeom prst="rect">
            <a:avLst/>
          </a:prstGeom>
          <a:noFill/>
          <a:ln>
            <a:noFill/>
          </a:ln>
        </p:spPr>
      </p:pic>
      <p:sp>
        <p:nvSpPr>
          <p:cNvPr id="152" name="Google Shape;152;p22"/>
          <p:cNvSpPr txBox="1"/>
          <p:nvPr>
            <p:ph idx="4294967295" type="ctrTitle"/>
          </p:nvPr>
        </p:nvSpPr>
        <p:spPr>
          <a:xfrm>
            <a:off x="2209200" y="393950"/>
            <a:ext cx="4725600" cy="723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it" sz="2100" u="sng">
                <a:solidFill>
                  <a:srgbClr val="E69138"/>
                </a:solidFill>
                <a:latin typeface="Inter"/>
                <a:ea typeface="Inter"/>
                <a:cs typeface="Inter"/>
                <a:sym typeface="Inter"/>
              </a:rPr>
              <a:t>SOLVING HIGHER ORDER ODEs (iii)</a:t>
            </a:r>
            <a:endParaRPr b="1" sz="2100" u="sng">
              <a:solidFill>
                <a:srgbClr val="E69138"/>
              </a:solidFill>
              <a:latin typeface="Inter"/>
              <a:ea typeface="Inter"/>
              <a:cs typeface="Inter"/>
              <a:sym typeface="Inter"/>
            </a:endParaRPr>
          </a:p>
        </p:txBody>
      </p:sp>
      <p:sp>
        <p:nvSpPr>
          <p:cNvPr id="153" name="Google Shape;153;p22"/>
          <p:cNvSpPr/>
          <p:nvPr/>
        </p:nvSpPr>
        <p:spPr>
          <a:xfrm>
            <a:off x="8916900" y="0"/>
            <a:ext cx="227100" cy="2127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3"/>
          <p:cNvSpPr txBox="1"/>
          <p:nvPr>
            <p:ph idx="4294967295" type="ctrTitle"/>
          </p:nvPr>
        </p:nvSpPr>
        <p:spPr>
          <a:xfrm>
            <a:off x="1995275" y="150750"/>
            <a:ext cx="4725600" cy="723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it" sz="2100" u="sng">
                <a:solidFill>
                  <a:srgbClr val="E69138"/>
                </a:solidFill>
                <a:latin typeface="Inter"/>
                <a:ea typeface="Inter"/>
                <a:cs typeface="Inter"/>
                <a:sym typeface="Inter"/>
              </a:rPr>
              <a:t>ROBUSTNESS ANALYSIS VIA MONTE-CARLO SIMULATIONS</a:t>
            </a:r>
            <a:endParaRPr b="1" sz="2100" u="sng">
              <a:solidFill>
                <a:srgbClr val="E69138"/>
              </a:solidFill>
              <a:latin typeface="Inter"/>
              <a:ea typeface="Inter"/>
              <a:cs typeface="Inter"/>
              <a:sym typeface="Inter"/>
            </a:endParaRPr>
          </a:p>
        </p:txBody>
      </p:sp>
      <p:sp>
        <p:nvSpPr>
          <p:cNvPr id="159" name="Google Shape;159;p23"/>
          <p:cNvSpPr txBox="1"/>
          <p:nvPr/>
        </p:nvSpPr>
        <p:spPr>
          <a:xfrm>
            <a:off x="5111050" y="1414875"/>
            <a:ext cx="3799800" cy="28854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dk1"/>
              </a:buClr>
              <a:buSzPts val="1100"/>
              <a:buChar char="●"/>
            </a:pPr>
            <a:r>
              <a:rPr b="1" lang="it" sz="1100">
                <a:solidFill>
                  <a:schemeClr val="dk1"/>
                </a:solidFill>
              </a:rPr>
              <a:t>Objective:</a:t>
            </a:r>
            <a:r>
              <a:rPr lang="it" sz="1100">
                <a:solidFill>
                  <a:schemeClr val="dk1"/>
                </a:solidFill>
              </a:rPr>
              <a:t> Assess system sensitivity to fabrication imperfections</a:t>
            </a:r>
            <a:br>
              <a:rPr lang="it"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it" sz="1100">
                <a:solidFill>
                  <a:schemeClr val="dk1"/>
                </a:solidFill>
              </a:rPr>
              <a:t>Method:</a:t>
            </a:r>
            <a:r>
              <a:rPr lang="it" sz="1100">
                <a:solidFill>
                  <a:schemeClr val="dk1"/>
                </a:solidFill>
              </a:rPr>
              <a:t> Monte Carlo simulations with random gaussian perturbations in:</a:t>
            </a:r>
            <a:br>
              <a:rPr lang="it"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it" sz="1100">
                <a:solidFill>
                  <a:schemeClr val="dk1"/>
                </a:solidFill>
              </a:rPr>
              <a:t>Loss</a:t>
            </a:r>
            <a:br>
              <a:rPr b="1" lang="it" sz="1100">
                <a:solidFill>
                  <a:schemeClr val="dk1"/>
                </a:solidFill>
              </a:rPr>
            </a:b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it" sz="1100">
                <a:solidFill>
                  <a:schemeClr val="dk1"/>
                </a:solidFill>
              </a:rPr>
              <a:t>Effective index</a:t>
            </a:r>
            <a:br>
              <a:rPr b="1" lang="it" sz="1100">
                <a:solidFill>
                  <a:schemeClr val="dk1"/>
                </a:solidFill>
              </a:rPr>
            </a:b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it" sz="1100">
                <a:solidFill>
                  <a:schemeClr val="dk1"/>
                </a:solidFill>
              </a:rPr>
              <a:t>Reflectivity</a:t>
            </a:r>
            <a:br>
              <a:rPr b="1" lang="it" sz="1100">
                <a:solidFill>
                  <a:schemeClr val="dk1"/>
                </a:solidFill>
              </a:rPr>
            </a:br>
            <a:endParaRPr b="1"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it" sz="1100">
                <a:solidFill>
                  <a:schemeClr val="dk1"/>
                </a:solidFill>
              </a:rPr>
              <a:t>Purpose:</a:t>
            </a:r>
            <a:r>
              <a:rPr lang="it" sz="1100">
                <a:solidFill>
                  <a:schemeClr val="dk1"/>
                </a:solidFill>
              </a:rPr>
              <a:t> Evaluate performance under realistic, non-ideal conditions</a:t>
            </a:r>
            <a:endParaRPr b="1" sz="1100">
              <a:solidFill>
                <a:schemeClr val="dk1"/>
              </a:solidFill>
            </a:endParaRPr>
          </a:p>
        </p:txBody>
      </p:sp>
      <p:pic>
        <p:nvPicPr>
          <p:cNvPr id="160" name="Google Shape;160;p23"/>
          <p:cNvPicPr preferRelativeResize="0"/>
          <p:nvPr/>
        </p:nvPicPr>
        <p:blipFill>
          <a:blip r:embed="rId3">
            <a:alphaModFix/>
          </a:blip>
          <a:stretch>
            <a:fillRect/>
          </a:stretch>
        </p:blipFill>
        <p:spPr>
          <a:xfrm>
            <a:off x="247125" y="1632700"/>
            <a:ext cx="4806252" cy="2363230"/>
          </a:xfrm>
          <a:prstGeom prst="rect">
            <a:avLst/>
          </a:prstGeom>
          <a:noFill/>
          <a:ln>
            <a:noFill/>
          </a:ln>
        </p:spPr>
      </p:pic>
      <p:sp>
        <p:nvSpPr>
          <p:cNvPr id="161" name="Google Shape;161;p23"/>
          <p:cNvSpPr/>
          <p:nvPr/>
        </p:nvSpPr>
        <p:spPr>
          <a:xfrm>
            <a:off x="8916900" y="0"/>
            <a:ext cx="227100" cy="2127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4"/>
          <p:cNvSpPr txBox="1"/>
          <p:nvPr>
            <p:ph idx="4294967295" type="ctrTitle"/>
          </p:nvPr>
        </p:nvSpPr>
        <p:spPr>
          <a:xfrm>
            <a:off x="178925" y="1937738"/>
            <a:ext cx="4803600" cy="6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it" sz="4000">
                <a:solidFill>
                  <a:srgbClr val="E69138"/>
                </a:solidFill>
                <a:latin typeface="Inter"/>
                <a:ea typeface="Inter"/>
                <a:cs typeface="Inter"/>
                <a:sym typeface="Inter"/>
              </a:rPr>
              <a:t>RESULTS</a:t>
            </a:r>
            <a:endParaRPr b="1" sz="4000">
              <a:solidFill>
                <a:srgbClr val="E69138"/>
              </a:solidFill>
              <a:latin typeface="Inter"/>
              <a:ea typeface="Inter"/>
              <a:cs typeface="Inter"/>
              <a:sym typeface="Inter"/>
            </a:endParaRPr>
          </a:p>
        </p:txBody>
      </p:sp>
      <p:sp>
        <p:nvSpPr>
          <p:cNvPr id="167" name="Google Shape;167;p24"/>
          <p:cNvSpPr/>
          <p:nvPr/>
        </p:nvSpPr>
        <p:spPr>
          <a:xfrm flipH="1" rot="10800000">
            <a:off x="5213675" y="2243613"/>
            <a:ext cx="3930300" cy="190800"/>
          </a:xfrm>
          <a:prstGeom prst="rect">
            <a:avLst/>
          </a:prstGeom>
          <a:solidFill>
            <a:srgbClr val="F39C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p>
        </p:txBody>
      </p:sp>
      <p:sp>
        <p:nvSpPr>
          <p:cNvPr id="168" name="Google Shape;168;p24"/>
          <p:cNvSpPr/>
          <p:nvPr/>
        </p:nvSpPr>
        <p:spPr>
          <a:xfrm flipH="1" rot="10800000">
            <a:off x="0" y="4952688"/>
            <a:ext cx="3930300" cy="190800"/>
          </a:xfrm>
          <a:prstGeom prst="rect">
            <a:avLst/>
          </a:prstGeom>
          <a:solidFill>
            <a:srgbClr val="F39C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p>
        </p:txBody>
      </p:sp>
      <p:sp>
        <p:nvSpPr>
          <p:cNvPr id="169" name="Google Shape;169;p24"/>
          <p:cNvSpPr/>
          <p:nvPr/>
        </p:nvSpPr>
        <p:spPr>
          <a:xfrm>
            <a:off x="8917025" y="0"/>
            <a:ext cx="227100" cy="212700"/>
          </a:xfrm>
          <a:prstGeom prst="rect">
            <a:avLst/>
          </a:prstGeom>
          <a:solidFill>
            <a:srgbClr val="1880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5"/>
          <p:cNvSpPr txBox="1"/>
          <p:nvPr>
            <p:ph idx="4294967295" type="ctrTitle"/>
          </p:nvPr>
        </p:nvSpPr>
        <p:spPr>
          <a:xfrm>
            <a:off x="2209200" y="393950"/>
            <a:ext cx="4725600" cy="723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it" sz="2100" u="sng">
                <a:solidFill>
                  <a:srgbClr val="E69138"/>
                </a:solidFill>
                <a:latin typeface="Inter"/>
                <a:ea typeface="Inter"/>
                <a:cs typeface="Inter"/>
                <a:sym typeface="Inter"/>
              </a:rPr>
              <a:t>ERROR ANALYSIS APPROACH</a:t>
            </a:r>
            <a:endParaRPr b="1" sz="2100" u="sng">
              <a:solidFill>
                <a:srgbClr val="E69138"/>
              </a:solidFill>
              <a:latin typeface="Inter"/>
              <a:ea typeface="Inter"/>
              <a:cs typeface="Inter"/>
              <a:sym typeface="Inter"/>
            </a:endParaRPr>
          </a:p>
        </p:txBody>
      </p:sp>
      <p:sp>
        <p:nvSpPr>
          <p:cNvPr id="175" name="Google Shape;175;p25"/>
          <p:cNvSpPr txBox="1"/>
          <p:nvPr/>
        </p:nvSpPr>
        <p:spPr>
          <a:xfrm>
            <a:off x="3677700" y="1419963"/>
            <a:ext cx="5466300" cy="28854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dk2"/>
              </a:buClr>
              <a:buSzPts val="1100"/>
              <a:buFont typeface="Inter"/>
              <a:buChar char="●"/>
            </a:pPr>
            <a:r>
              <a:rPr b="1" lang="it" sz="1100">
                <a:solidFill>
                  <a:schemeClr val="dk2"/>
                </a:solidFill>
                <a:latin typeface="Inter"/>
                <a:ea typeface="Inter"/>
                <a:cs typeface="Inter"/>
                <a:sym typeface="Inter"/>
              </a:rPr>
              <a:t>Input Signal:</a:t>
            </a:r>
            <a:endParaRPr sz="1100">
              <a:solidFill>
                <a:schemeClr val="dk2"/>
              </a:solidFill>
              <a:latin typeface="Inter"/>
              <a:ea typeface="Inter"/>
              <a:cs typeface="Inter"/>
              <a:sym typeface="Inter"/>
            </a:endParaRPr>
          </a:p>
          <a:p>
            <a:pPr indent="-298450" lvl="1" marL="914400" rtl="0" algn="l">
              <a:lnSpc>
                <a:spcPct val="115000"/>
              </a:lnSpc>
              <a:spcBef>
                <a:spcPts val="0"/>
              </a:spcBef>
              <a:spcAft>
                <a:spcPts val="0"/>
              </a:spcAft>
              <a:buClr>
                <a:schemeClr val="dk2"/>
              </a:buClr>
              <a:buSzPts val="1100"/>
              <a:buFont typeface="Inter"/>
              <a:buChar char="○"/>
            </a:pPr>
            <a:r>
              <a:rPr lang="it" sz="1100">
                <a:solidFill>
                  <a:schemeClr val="dk2"/>
                </a:solidFill>
                <a:latin typeface="Inter"/>
                <a:ea typeface="Inter"/>
                <a:cs typeface="Inter"/>
                <a:sym typeface="Inter"/>
              </a:rPr>
              <a:t>Step function</a:t>
            </a:r>
            <a:br>
              <a:rPr lang="it" sz="1100">
                <a:solidFill>
                  <a:schemeClr val="dk2"/>
                </a:solidFill>
                <a:latin typeface="Inter"/>
                <a:ea typeface="Inter"/>
                <a:cs typeface="Inter"/>
                <a:sym typeface="Inter"/>
              </a:rPr>
            </a:br>
            <a:endParaRPr sz="1100">
              <a:solidFill>
                <a:schemeClr val="dk2"/>
              </a:solidFill>
              <a:latin typeface="Inter"/>
              <a:ea typeface="Inter"/>
              <a:cs typeface="Inter"/>
              <a:sym typeface="Inter"/>
            </a:endParaRPr>
          </a:p>
          <a:p>
            <a:pPr indent="-298450" lvl="0" marL="457200" rtl="0" algn="l">
              <a:lnSpc>
                <a:spcPct val="115000"/>
              </a:lnSpc>
              <a:spcBef>
                <a:spcPts val="0"/>
              </a:spcBef>
              <a:spcAft>
                <a:spcPts val="0"/>
              </a:spcAft>
              <a:buClr>
                <a:schemeClr val="dk2"/>
              </a:buClr>
              <a:buSzPts val="1100"/>
              <a:buFont typeface="Inter"/>
              <a:buChar char="●"/>
            </a:pPr>
            <a:r>
              <a:rPr b="1" lang="it" sz="1100">
                <a:solidFill>
                  <a:schemeClr val="dk2"/>
                </a:solidFill>
                <a:latin typeface="Inter"/>
                <a:ea typeface="Inter"/>
                <a:cs typeface="Inter"/>
                <a:sym typeface="Inter"/>
              </a:rPr>
              <a:t>Output Evaluation:</a:t>
            </a:r>
            <a:endParaRPr sz="1100">
              <a:solidFill>
                <a:schemeClr val="dk2"/>
              </a:solidFill>
              <a:latin typeface="Inter"/>
              <a:ea typeface="Inter"/>
              <a:cs typeface="Inter"/>
              <a:sym typeface="Inter"/>
            </a:endParaRPr>
          </a:p>
          <a:p>
            <a:pPr indent="-298450" lvl="1" marL="914400" rtl="0" algn="l">
              <a:lnSpc>
                <a:spcPct val="115000"/>
              </a:lnSpc>
              <a:spcBef>
                <a:spcPts val="0"/>
              </a:spcBef>
              <a:spcAft>
                <a:spcPts val="0"/>
              </a:spcAft>
              <a:buClr>
                <a:schemeClr val="dk2"/>
              </a:buClr>
              <a:buSzPts val="1100"/>
              <a:buChar char="○"/>
            </a:pPr>
            <a:r>
              <a:rPr lang="it" sz="1100">
                <a:solidFill>
                  <a:schemeClr val="dk2"/>
                </a:solidFill>
                <a:latin typeface="Inter"/>
                <a:ea typeface="Inter"/>
                <a:cs typeface="Inter"/>
                <a:sym typeface="Inter"/>
              </a:rPr>
              <a:t>Analyze output y(t) once settled (in the 50–60 ns window)</a:t>
            </a:r>
            <a:endParaRPr sz="1100">
              <a:solidFill>
                <a:schemeClr val="dk2"/>
              </a:solidFill>
              <a:latin typeface="Inter"/>
              <a:ea typeface="Inter"/>
              <a:cs typeface="Inter"/>
              <a:sym typeface="Inter"/>
            </a:endParaRPr>
          </a:p>
          <a:p>
            <a:pPr indent="-298450" lvl="1" marL="914400" rtl="0" algn="l">
              <a:lnSpc>
                <a:spcPct val="115000"/>
              </a:lnSpc>
              <a:spcBef>
                <a:spcPts val="0"/>
              </a:spcBef>
              <a:spcAft>
                <a:spcPts val="0"/>
              </a:spcAft>
              <a:buClr>
                <a:schemeClr val="dk2"/>
              </a:buClr>
              <a:buSzPts val="1100"/>
              <a:buChar char="○"/>
            </a:pPr>
            <a:r>
              <a:rPr lang="it" sz="1100">
                <a:solidFill>
                  <a:schemeClr val="dk2"/>
                </a:solidFill>
                <a:latin typeface="Inter"/>
                <a:ea typeface="Inter"/>
                <a:cs typeface="Inter"/>
                <a:sym typeface="Inter"/>
              </a:rPr>
              <a:t>Compute the average output in this interval</a:t>
            </a:r>
            <a:br>
              <a:rPr lang="it" sz="1100">
                <a:solidFill>
                  <a:schemeClr val="dk2"/>
                </a:solidFill>
                <a:latin typeface="Inter"/>
                <a:ea typeface="Inter"/>
                <a:cs typeface="Inter"/>
                <a:sym typeface="Inter"/>
              </a:rPr>
            </a:br>
            <a:endParaRPr sz="1100">
              <a:solidFill>
                <a:schemeClr val="dk2"/>
              </a:solidFill>
              <a:latin typeface="Inter"/>
              <a:ea typeface="Inter"/>
              <a:cs typeface="Inter"/>
              <a:sym typeface="Inter"/>
            </a:endParaRPr>
          </a:p>
          <a:p>
            <a:pPr indent="-298450" lvl="0" marL="457200" rtl="0" algn="l">
              <a:lnSpc>
                <a:spcPct val="115000"/>
              </a:lnSpc>
              <a:spcBef>
                <a:spcPts val="0"/>
              </a:spcBef>
              <a:spcAft>
                <a:spcPts val="0"/>
              </a:spcAft>
              <a:buClr>
                <a:schemeClr val="dk2"/>
              </a:buClr>
              <a:buSzPts val="1100"/>
              <a:buFont typeface="Inter"/>
              <a:buChar char="●"/>
            </a:pPr>
            <a:r>
              <a:rPr b="1" lang="it" sz="1100">
                <a:solidFill>
                  <a:schemeClr val="dk2"/>
                </a:solidFill>
                <a:latin typeface="Inter"/>
                <a:ea typeface="Inter"/>
                <a:cs typeface="Inter"/>
                <a:sym typeface="Inter"/>
              </a:rPr>
              <a:t>Reference</a:t>
            </a:r>
            <a:r>
              <a:rPr lang="it" sz="1100">
                <a:solidFill>
                  <a:schemeClr val="dk2"/>
                </a:solidFill>
                <a:latin typeface="Inter"/>
                <a:ea typeface="Inter"/>
                <a:cs typeface="Inter"/>
                <a:sym typeface="Inter"/>
              </a:rPr>
              <a:t>:</a:t>
            </a:r>
            <a:endParaRPr sz="1100">
              <a:solidFill>
                <a:schemeClr val="dk2"/>
              </a:solidFill>
              <a:latin typeface="Inter"/>
              <a:ea typeface="Inter"/>
              <a:cs typeface="Inter"/>
              <a:sym typeface="Inter"/>
            </a:endParaRPr>
          </a:p>
          <a:p>
            <a:pPr indent="-298450" lvl="1" marL="914400" rtl="0" algn="l">
              <a:lnSpc>
                <a:spcPct val="115000"/>
              </a:lnSpc>
              <a:spcBef>
                <a:spcPts val="0"/>
              </a:spcBef>
              <a:spcAft>
                <a:spcPts val="0"/>
              </a:spcAft>
              <a:buClr>
                <a:schemeClr val="dk2"/>
              </a:buClr>
              <a:buSzPts val="1100"/>
              <a:buChar char="○"/>
            </a:pPr>
            <a:r>
              <a:rPr lang="it" sz="1100">
                <a:solidFill>
                  <a:schemeClr val="dk2"/>
                </a:solidFill>
                <a:latin typeface="Inter"/>
                <a:ea typeface="Inter"/>
                <a:cs typeface="Inter"/>
                <a:sym typeface="Inter"/>
              </a:rPr>
              <a:t>Compare against ideal response from ode45 solver</a:t>
            </a:r>
            <a:br>
              <a:rPr lang="it" sz="1100">
                <a:solidFill>
                  <a:schemeClr val="dk2"/>
                </a:solidFill>
                <a:latin typeface="Inter"/>
                <a:ea typeface="Inter"/>
                <a:cs typeface="Inter"/>
                <a:sym typeface="Inter"/>
              </a:rPr>
            </a:br>
            <a:endParaRPr sz="1100">
              <a:solidFill>
                <a:schemeClr val="dk2"/>
              </a:solidFill>
              <a:latin typeface="Inter"/>
              <a:ea typeface="Inter"/>
              <a:cs typeface="Inter"/>
              <a:sym typeface="Inter"/>
            </a:endParaRPr>
          </a:p>
          <a:p>
            <a:pPr indent="-298450" lvl="0" marL="457200" rtl="0" algn="l">
              <a:lnSpc>
                <a:spcPct val="115000"/>
              </a:lnSpc>
              <a:spcBef>
                <a:spcPts val="0"/>
              </a:spcBef>
              <a:spcAft>
                <a:spcPts val="0"/>
              </a:spcAft>
              <a:buClr>
                <a:schemeClr val="dk2"/>
              </a:buClr>
              <a:buSzPts val="1100"/>
              <a:buFont typeface="Inter"/>
              <a:buChar char="●"/>
            </a:pPr>
            <a:r>
              <a:rPr b="1" lang="it" sz="1100">
                <a:solidFill>
                  <a:schemeClr val="dk2"/>
                </a:solidFill>
                <a:latin typeface="Inter"/>
                <a:ea typeface="Inter"/>
                <a:cs typeface="Inter"/>
                <a:sym typeface="Inter"/>
              </a:rPr>
              <a:t>Metric</a:t>
            </a:r>
            <a:r>
              <a:rPr lang="it" sz="1100">
                <a:solidFill>
                  <a:schemeClr val="dk2"/>
                </a:solidFill>
                <a:latin typeface="Inter"/>
                <a:ea typeface="Inter"/>
                <a:cs typeface="Inter"/>
                <a:sym typeface="Inter"/>
              </a:rPr>
              <a:t>:</a:t>
            </a:r>
            <a:endParaRPr sz="1100">
              <a:solidFill>
                <a:schemeClr val="dk2"/>
              </a:solidFill>
              <a:latin typeface="Inter"/>
              <a:ea typeface="Inter"/>
              <a:cs typeface="Inter"/>
              <a:sym typeface="Inter"/>
            </a:endParaRPr>
          </a:p>
          <a:p>
            <a:pPr indent="-298450" lvl="1" marL="914400" rtl="0" algn="l">
              <a:lnSpc>
                <a:spcPct val="115000"/>
              </a:lnSpc>
              <a:spcBef>
                <a:spcPts val="0"/>
              </a:spcBef>
              <a:spcAft>
                <a:spcPts val="0"/>
              </a:spcAft>
              <a:buClr>
                <a:schemeClr val="dk2"/>
              </a:buClr>
              <a:buSzPts val="1100"/>
              <a:buChar char="○"/>
            </a:pPr>
            <a:r>
              <a:rPr lang="it" sz="1100">
                <a:solidFill>
                  <a:schemeClr val="dk2"/>
                </a:solidFill>
                <a:latin typeface="Inter"/>
                <a:ea typeface="Inter"/>
                <a:cs typeface="Inter"/>
                <a:sym typeface="Inter"/>
              </a:rPr>
              <a:t>Use Root Mean Square Error (RMSE) to quantify deviation</a:t>
            </a:r>
            <a:endParaRPr sz="1100">
              <a:solidFill>
                <a:schemeClr val="dk2"/>
              </a:solidFill>
              <a:latin typeface="Inter"/>
              <a:ea typeface="Inter"/>
              <a:cs typeface="Inter"/>
              <a:sym typeface="Inter"/>
            </a:endParaRPr>
          </a:p>
          <a:p>
            <a:pPr indent="-298450" lvl="1" marL="914400" rtl="0" algn="l">
              <a:lnSpc>
                <a:spcPct val="115000"/>
              </a:lnSpc>
              <a:spcBef>
                <a:spcPts val="0"/>
              </a:spcBef>
              <a:spcAft>
                <a:spcPts val="0"/>
              </a:spcAft>
              <a:buClr>
                <a:schemeClr val="dk2"/>
              </a:buClr>
              <a:buSzPts val="1100"/>
              <a:buFont typeface="Inter"/>
              <a:buChar char="○"/>
            </a:pPr>
            <a:r>
              <a:rPr lang="it" sz="1100">
                <a:solidFill>
                  <a:schemeClr val="dk2"/>
                </a:solidFill>
                <a:latin typeface="Inter"/>
                <a:ea typeface="Inter"/>
                <a:cs typeface="Inter"/>
                <a:sym typeface="Inter"/>
              </a:rPr>
              <a:t>Bounds computed using a t-student with 95% confidence </a:t>
            </a:r>
            <a:br>
              <a:rPr lang="it" sz="1100">
                <a:solidFill>
                  <a:schemeClr val="dk2"/>
                </a:solidFill>
                <a:latin typeface="Inter"/>
                <a:ea typeface="Inter"/>
                <a:cs typeface="Inter"/>
                <a:sym typeface="Inter"/>
              </a:rPr>
            </a:br>
            <a:r>
              <a:rPr lang="it" sz="1100">
                <a:solidFill>
                  <a:schemeClr val="dk2"/>
                </a:solidFill>
                <a:latin typeface="Inter"/>
                <a:ea typeface="Inter"/>
                <a:cs typeface="Inter"/>
                <a:sym typeface="Inter"/>
              </a:rPr>
              <a:t>interval</a:t>
            </a:r>
            <a:endParaRPr sz="1100">
              <a:solidFill>
                <a:schemeClr val="dk2"/>
              </a:solidFill>
              <a:latin typeface="Inter"/>
              <a:ea typeface="Inter"/>
              <a:cs typeface="Inter"/>
              <a:sym typeface="Inter"/>
            </a:endParaRPr>
          </a:p>
        </p:txBody>
      </p:sp>
      <p:pic>
        <p:nvPicPr>
          <p:cNvPr id="176" name="Google Shape;176;p25" title="Artboard 1 (1).png"/>
          <p:cNvPicPr preferRelativeResize="0"/>
          <p:nvPr/>
        </p:nvPicPr>
        <p:blipFill>
          <a:blip r:embed="rId3">
            <a:alphaModFix/>
          </a:blip>
          <a:stretch>
            <a:fillRect/>
          </a:stretch>
        </p:blipFill>
        <p:spPr>
          <a:xfrm>
            <a:off x="-84525" y="783325"/>
            <a:ext cx="3898975" cy="3898950"/>
          </a:xfrm>
          <a:prstGeom prst="rect">
            <a:avLst/>
          </a:prstGeom>
          <a:noFill/>
          <a:ln>
            <a:noFill/>
          </a:ln>
        </p:spPr>
      </p:pic>
      <p:sp>
        <p:nvSpPr>
          <p:cNvPr id="177" name="Google Shape;177;p25"/>
          <p:cNvSpPr/>
          <p:nvPr/>
        </p:nvSpPr>
        <p:spPr>
          <a:xfrm>
            <a:off x="8917025" y="0"/>
            <a:ext cx="227100" cy="212700"/>
          </a:xfrm>
          <a:prstGeom prst="rect">
            <a:avLst/>
          </a:prstGeom>
          <a:solidFill>
            <a:srgbClr val="1880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6"/>
          <p:cNvSpPr txBox="1"/>
          <p:nvPr>
            <p:ph idx="4294967295" type="ctrTitle"/>
          </p:nvPr>
        </p:nvSpPr>
        <p:spPr>
          <a:xfrm>
            <a:off x="163350" y="525300"/>
            <a:ext cx="4090800" cy="6264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r>
              <a:rPr b="1" lang="it" sz="2400">
                <a:solidFill>
                  <a:srgbClr val="E69138"/>
                </a:solidFill>
                <a:latin typeface="Inter"/>
                <a:ea typeface="Inter"/>
                <a:cs typeface="Inter"/>
                <a:sym typeface="Inter"/>
              </a:rPr>
              <a:t>SIMULATION RESULTS</a:t>
            </a:r>
            <a:endParaRPr b="1" sz="2400">
              <a:solidFill>
                <a:srgbClr val="E69138"/>
              </a:solidFill>
              <a:latin typeface="Inter"/>
              <a:ea typeface="Inter"/>
              <a:cs typeface="Inter"/>
              <a:sym typeface="Inter"/>
            </a:endParaRPr>
          </a:p>
        </p:txBody>
      </p:sp>
      <p:sp>
        <p:nvSpPr>
          <p:cNvPr id="183" name="Google Shape;183;p26"/>
          <p:cNvSpPr txBox="1"/>
          <p:nvPr/>
        </p:nvSpPr>
        <p:spPr>
          <a:xfrm>
            <a:off x="163350" y="1079700"/>
            <a:ext cx="4090800" cy="35385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1200"/>
              </a:spcBef>
              <a:spcAft>
                <a:spcPts val="0"/>
              </a:spcAft>
              <a:buClr>
                <a:schemeClr val="dk2"/>
              </a:buClr>
              <a:buSzPts val="1100"/>
              <a:buChar char="●"/>
            </a:pPr>
            <a:r>
              <a:rPr b="1" lang="it" sz="1100">
                <a:solidFill>
                  <a:schemeClr val="dk2"/>
                </a:solidFill>
              </a:rPr>
              <a:t>Approach:</a:t>
            </a:r>
            <a:br>
              <a:rPr b="1" lang="it" sz="1100">
                <a:solidFill>
                  <a:schemeClr val="dk2"/>
                </a:solidFill>
              </a:rPr>
            </a:br>
            <a:endParaRPr b="1" sz="1100">
              <a:solidFill>
                <a:schemeClr val="dk2"/>
              </a:solidFill>
            </a:endParaRPr>
          </a:p>
          <a:p>
            <a:pPr indent="-298450" lvl="1" marL="914400" rtl="0" algn="l">
              <a:lnSpc>
                <a:spcPct val="100000"/>
              </a:lnSpc>
              <a:spcBef>
                <a:spcPts val="0"/>
              </a:spcBef>
              <a:spcAft>
                <a:spcPts val="0"/>
              </a:spcAft>
              <a:buClr>
                <a:schemeClr val="dk2"/>
              </a:buClr>
              <a:buSzPts val="1100"/>
              <a:buChar char="○"/>
            </a:pPr>
            <a:r>
              <a:rPr lang="it" sz="1100">
                <a:solidFill>
                  <a:schemeClr val="dk2"/>
                </a:solidFill>
              </a:rPr>
              <a:t>Simulate system using </a:t>
            </a:r>
            <a:r>
              <a:rPr b="1" lang="it" sz="1100">
                <a:solidFill>
                  <a:schemeClr val="dk2"/>
                </a:solidFill>
              </a:rPr>
              <a:t>1st-, 2nd-, and 3rd-order ODE models</a:t>
            </a:r>
            <a:endParaRPr b="1" sz="1100">
              <a:solidFill>
                <a:schemeClr val="dk2"/>
              </a:solidFill>
            </a:endParaRPr>
          </a:p>
          <a:p>
            <a:pPr indent="-298450" lvl="1" marL="914400" rtl="0" algn="l">
              <a:lnSpc>
                <a:spcPct val="100000"/>
              </a:lnSpc>
              <a:spcBef>
                <a:spcPts val="0"/>
              </a:spcBef>
              <a:spcAft>
                <a:spcPts val="0"/>
              </a:spcAft>
              <a:buClr>
                <a:schemeClr val="dk2"/>
              </a:buClr>
              <a:buSzPts val="1100"/>
              <a:buChar char="○"/>
            </a:pPr>
            <a:r>
              <a:t/>
            </a:r>
            <a:endParaRPr b="1" sz="1100">
              <a:solidFill>
                <a:schemeClr val="dk2"/>
              </a:solidFill>
            </a:endParaRPr>
          </a:p>
          <a:p>
            <a:pPr indent="-298450" lvl="1" marL="914400" rtl="0" algn="l">
              <a:lnSpc>
                <a:spcPct val="100000"/>
              </a:lnSpc>
              <a:spcBef>
                <a:spcPts val="0"/>
              </a:spcBef>
              <a:spcAft>
                <a:spcPts val="0"/>
              </a:spcAft>
              <a:buClr>
                <a:schemeClr val="dk2"/>
              </a:buClr>
              <a:buSzPts val="1100"/>
              <a:buChar char="○"/>
            </a:pPr>
            <a:r>
              <a:rPr lang="it" sz="1100">
                <a:solidFill>
                  <a:schemeClr val="dk2"/>
                </a:solidFill>
              </a:rPr>
              <a:t>Observe changes with </a:t>
            </a:r>
            <a:r>
              <a:rPr b="1" lang="it" sz="1100">
                <a:solidFill>
                  <a:schemeClr val="dk2"/>
                </a:solidFill>
              </a:rPr>
              <a:t>increasing model complexity</a:t>
            </a:r>
            <a:br>
              <a:rPr b="1" lang="it" sz="1100">
                <a:solidFill>
                  <a:schemeClr val="dk2"/>
                </a:solidFill>
              </a:rPr>
            </a:br>
            <a:endParaRPr b="1" sz="1100">
              <a:solidFill>
                <a:schemeClr val="dk2"/>
              </a:solidFill>
            </a:endParaRPr>
          </a:p>
          <a:p>
            <a:pPr indent="-298450" lvl="0" marL="457200" rtl="0" algn="l">
              <a:lnSpc>
                <a:spcPct val="100000"/>
              </a:lnSpc>
              <a:spcBef>
                <a:spcPts val="0"/>
              </a:spcBef>
              <a:spcAft>
                <a:spcPts val="0"/>
              </a:spcAft>
              <a:buClr>
                <a:schemeClr val="dk2"/>
              </a:buClr>
              <a:buSzPts val="1100"/>
              <a:buChar char="●"/>
            </a:pPr>
            <a:r>
              <a:rPr b="1" lang="it" sz="1100">
                <a:solidFill>
                  <a:schemeClr val="dk2"/>
                </a:solidFill>
              </a:rPr>
              <a:t>Assumptions:</a:t>
            </a:r>
            <a:br>
              <a:rPr b="1" lang="it" sz="1100">
                <a:solidFill>
                  <a:schemeClr val="dk2"/>
                </a:solidFill>
              </a:rPr>
            </a:br>
            <a:endParaRPr b="1" sz="1100">
              <a:solidFill>
                <a:schemeClr val="dk2"/>
              </a:solidFill>
            </a:endParaRPr>
          </a:p>
          <a:p>
            <a:pPr indent="-298450" lvl="1" marL="914400" rtl="0" algn="l">
              <a:lnSpc>
                <a:spcPct val="100000"/>
              </a:lnSpc>
              <a:spcBef>
                <a:spcPts val="0"/>
              </a:spcBef>
              <a:spcAft>
                <a:spcPts val="0"/>
              </a:spcAft>
              <a:buClr>
                <a:schemeClr val="dk2"/>
              </a:buClr>
              <a:buSzPts val="1100"/>
              <a:buChar char="○"/>
            </a:pPr>
            <a:r>
              <a:rPr b="1" lang="it" sz="1100">
                <a:solidFill>
                  <a:schemeClr val="dk2"/>
                </a:solidFill>
              </a:rPr>
              <a:t>Ideal fabrication</a:t>
            </a:r>
            <a:r>
              <a:rPr lang="it" sz="1100">
                <a:solidFill>
                  <a:schemeClr val="dk2"/>
                </a:solidFill>
              </a:rPr>
              <a:t> (for now)</a:t>
            </a:r>
            <a:br>
              <a:rPr lang="it" sz="1100">
                <a:solidFill>
                  <a:schemeClr val="dk2"/>
                </a:solidFill>
              </a:rPr>
            </a:br>
            <a:endParaRPr sz="1100">
              <a:solidFill>
                <a:schemeClr val="dk2"/>
              </a:solidFill>
            </a:endParaRPr>
          </a:p>
          <a:p>
            <a:pPr indent="-298450" lvl="2" marL="1371600" rtl="0" algn="l">
              <a:lnSpc>
                <a:spcPct val="100000"/>
              </a:lnSpc>
              <a:spcBef>
                <a:spcPts val="0"/>
              </a:spcBef>
              <a:spcAft>
                <a:spcPts val="0"/>
              </a:spcAft>
              <a:buClr>
                <a:schemeClr val="dk2"/>
              </a:buClr>
              <a:buSzPts val="1100"/>
              <a:buChar char="■"/>
            </a:pPr>
            <a:r>
              <a:rPr lang="it" sz="1100">
                <a:solidFill>
                  <a:schemeClr val="dk2"/>
                </a:solidFill>
              </a:rPr>
              <a:t>Zero </a:t>
            </a:r>
            <a:r>
              <a:rPr b="1" lang="it" sz="1100">
                <a:solidFill>
                  <a:schemeClr val="dk2"/>
                </a:solidFill>
              </a:rPr>
              <a:t>loss</a:t>
            </a:r>
            <a:br>
              <a:rPr b="1" lang="it" sz="1100">
                <a:solidFill>
                  <a:schemeClr val="dk2"/>
                </a:solidFill>
              </a:rPr>
            </a:br>
            <a:endParaRPr b="1" sz="1100">
              <a:solidFill>
                <a:schemeClr val="dk2"/>
              </a:solidFill>
            </a:endParaRPr>
          </a:p>
          <a:p>
            <a:pPr indent="-298450" lvl="2" marL="1371600" rtl="0" algn="l">
              <a:lnSpc>
                <a:spcPct val="100000"/>
              </a:lnSpc>
              <a:spcBef>
                <a:spcPts val="0"/>
              </a:spcBef>
              <a:spcAft>
                <a:spcPts val="0"/>
              </a:spcAft>
              <a:buClr>
                <a:schemeClr val="dk2"/>
              </a:buClr>
              <a:buSzPts val="1100"/>
              <a:buChar char="■"/>
            </a:pPr>
            <a:r>
              <a:rPr lang="it" sz="1100">
                <a:solidFill>
                  <a:schemeClr val="dk2"/>
                </a:solidFill>
              </a:rPr>
              <a:t>Zero </a:t>
            </a:r>
            <a:r>
              <a:rPr b="1" lang="it" sz="1100">
                <a:solidFill>
                  <a:schemeClr val="dk2"/>
                </a:solidFill>
              </a:rPr>
              <a:t>detuning</a:t>
            </a:r>
            <a:br>
              <a:rPr b="1" lang="it" sz="1100">
                <a:solidFill>
                  <a:schemeClr val="dk2"/>
                </a:solidFill>
              </a:rPr>
            </a:br>
            <a:endParaRPr b="1" sz="1100">
              <a:solidFill>
                <a:schemeClr val="dk2"/>
              </a:solidFill>
            </a:endParaRPr>
          </a:p>
          <a:p>
            <a:pPr indent="-298450" lvl="2" marL="1371600" rtl="0" algn="l">
              <a:lnSpc>
                <a:spcPct val="100000"/>
              </a:lnSpc>
              <a:spcBef>
                <a:spcPts val="0"/>
              </a:spcBef>
              <a:spcAft>
                <a:spcPts val="0"/>
              </a:spcAft>
              <a:buClr>
                <a:schemeClr val="dk2"/>
              </a:buClr>
              <a:buSzPts val="1100"/>
              <a:buChar char="■"/>
            </a:pPr>
            <a:r>
              <a:rPr lang="it" sz="1100">
                <a:solidFill>
                  <a:schemeClr val="dk2"/>
                </a:solidFill>
              </a:rPr>
              <a:t>Zero </a:t>
            </a:r>
            <a:r>
              <a:rPr b="1" lang="it" sz="1100">
                <a:solidFill>
                  <a:schemeClr val="dk2"/>
                </a:solidFill>
              </a:rPr>
              <a:t>coupling variation</a:t>
            </a:r>
            <a:br>
              <a:rPr b="1" lang="it" sz="1100">
                <a:solidFill>
                  <a:schemeClr val="dk2"/>
                </a:solidFill>
              </a:rPr>
            </a:br>
            <a:endParaRPr b="1" sz="1100">
              <a:solidFill>
                <a:schemeClr val="dk2"/>
              </a:solidFill>
            </a:endParaRPr>
          </a:p>
          <a:p>
            <a:pPr indent="0" lvl="0" marL="0" rtl="0" algn="l">
              <a:lnSpc>
                <a:spcPct val="100000"/>
              </a:lnSpc>
              <a:spcBef>
                <a:spcPts val="1200"/>
              </a:spcBef>
              <a:spcAft>
                <a:spcPts val="1200"/>
              </a:spcAft>
              <a:buNone/>
            </a:pPr>
            <a:r>
              <a:t/>
            </a:r>
            <a:endParaRPr b="1" sz="1100">
              <a:solidFill>
                <a:schemeClr val="dk2"/>
              </a:solidFill>
            </a:endParaRPr>
          </a:p>
        </p:txBody>
      </p:sp>
      <p:sp>
        <p:nvSpPr>
          <p:cNvPr id="184" name="Google Shape;184;p26"/>
          <p:cNvSpPr/>
          <p:nvPr/>
        </p:nvSpPr>
        <p:spPr>
          <a:xfrm>
            <a:off x="792700" y="1015825"/>
            <a:ext cx="3461400" cy="30900"/>
          </a:xfrm>
          <a:prstGeom prst="rect">
            <a:avLst/>
          </a:prstGeom>
          <a:solidFill>
            <a:srgbClr val="F39C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85" name="Google Shape;185;p26" title="Punti guadagnati"/>
          <p:cNvPicPr preferRelativeResize="0"/>
          <p:nvPr/>
        </p:nvPicPr>
        <p:blipFill>
          <a:blip r:embed="rId3">
            <a:alphaModFix/>
          </a:blip>
          <a:stretch>
            <a:fillRect/>
          </a:stretch>
        </p:blipFill>
        <p:spPr>
          <a:xfrm>
            <a:off x="4495800" y="1183800"/>
            <a:ext cx="4489326" cy="2775900"/>
          </a:xfrm>
          <a:prstGeom prst="rect">
            <a:avLst/>
          </a:prstGeom>
          <a:noFill/>
          <a:ln>
            <a:noFill/>
          </a:ln>
        </p:spPr>
      </p:pic>
      <p:sp>
        <p:nvSpPr>
          <p:cNvPr id="186" name="Google Shape;186;p26"/>
          <p:cNvSpPr/>
          <p:nvPr/>
        </p:nvSpPr>
        <p:spPr>
          <a:xfrm>
            <a:off x="8917025" y="0"/>
            <a:ext cx="227100" cy="212700"/>
          </a:xfrm>
          <a:prstGeom prst="rect">
            <a:avLst/>
          </a:prstGeom>
          <a:solidFill>
            <a:srgbClr val="1880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0" name="Shape 190"/>
        <p:cNvGrpSpPr/>
        <p:nvPr/>
      </p:nvGrpSpPr>
      <p:grpSpPr>
        <a:xfrm>
          <a:off x="0" y="0"/>
          <a:ext cx="0" cy="0"/>
          <a:chOff x="0" y="0"/>
          <a:chExt cx="0" cy="0"/>
        </a:xfrm>
      </p:grpSpPr>
      <p:pic>
        <p:nvPicPr>
          <p:cNvPr id="191" name="Google Shape;191;p27" title="3rd Order Time Domain.jpg"/>
          <p:cNvPicPr preferRelativeResize="0"/>
          <p:nvPr/>
        </p:nvPicPr>
        <p:blipFill>
          <a:blip r:embed="rId3">
            <a:alphaModFix/>
          </a:blip>
          <a:stretch>
            <a:fillRect/>
          </a:stretch>
        </p:blipFill>
        <p:spPr>
          <a:xfrm>
            <a:off x="11739898" y="279950"/>
            <a:ext cx="3050027" cy="2286212"/>
          </a:xfrm>
          <a:prstGeom prst="rect">
            <a:avLst/>
          </a:prstGeom>
          <a:noFill/>
          <a:ln>
            <a:noFill/>
          </a:ln>
        </p:spPr>
      </p:pic>
      <p:pic>
        <p:nvPicPr>
          <p:cNvPr id="192" name="Google Shape;192;p27" title="3rd Order Nominal Response.jpg"/>
          <p:cNvPicPr preferRelativeResize="0"/>
          <p:nvPr/>
        </p:nvPicPr>
        <p:blipFill>
          <a:blip r:embed="rId4">
            <a:alphaModFix/>
          </a:blip>
          <a:stretch>
            <a:fillRect/>
          </a:stretch>
        </p:blipFill>
        <p:spPr>
          <a:xfrm>
            <a:off x="11739898" y="2718562"/>
            <a:ext cx="3050027" cy="2270748"/>
          </a:xfrm>
          <a:prstGeom prst="rect">
            <a:avLst/>
          </a:prstGeom>
          <a:noFill/>
          <a:ln>
            <a:noFill/>
          </a:ln>
        </p:spPr>
      </p:pic>
      <p:pic>
        <p:nvPicPr>
          <p:cNvPr id="193" name="Google Shape;193;p27" title="3rd Order Frequency Domain(1).jpg"/>
          <p:cNvPicPr preferRelativeResize="0"/>
          <p:nvPr/>
        </p:nvPicPr>
        <p:blipFill>
          <a:blip r:embed="rId5">
            <a:alphaModFix/>
          </a:blip>
          <a:stretch>
            <a:fillRect/>
          </a:stretch>
        </p:blipFill>
        <p:spPr>
          <a:xfrm>
            <a:off x="6127529" y="69597"/>
            <a:ext cx="2880535" cy="2371472"/>
          </a:xfrm>
          <a:prstGeom prst="rect">
            <a:avLst/>
          </a:prstGeom>
          <a:noFill/>
          <a:ln>
            <a:noFill/>
          </a:ln>
        </p:spPr>
      </p:pic>
      <p:pic>
        <p:nvPicPr>
          <p:cNvPr id="194" name="Google Shape;194;p27" title="2nd Order Frequency Domain.jpg"/>
          <p:cNvPicPr preferRelativeResize="0"/>
          <p:nvPr/>
        </p:nvPicPr>
        <p:blipFill>
          <a:blip r:embed="rId6">
            <a:alphaModFix/>
          </a:blip>
          <a:stretch>
            <a:fillRect/>
          </a:stretch>
        </p:blipFill>
        <p:spPr>
          <a:xfrm>
            <a:off x="3009434" y="62625"/>
            <a:ext cx="3131518" cy="2385422"/>
          </a:xfrm>
          <a:prstGeom prst="rect">
            <a:avLst/>
          </a:prstGeom>
          <a:noFill/>
          <a:ln>
            <a:noFill/>
          </a:ln>
        </p:spPr>
      </p:pic>
      <p:pic>
        <p:nvPicPr>
          <p:cNvPr id="195" name="Google Shape;195;p27" title="1st Order Frequency Domain.jpg"/>
          <p:cNvPicPr preferRelativeResize="0"/>
          <p:nvPr/>
        </p:nvPicPr>
        <p:blipFill>
          <a:blip r:embed="rId7">
            <a:alphaModFix/>
          </a:blip>
          <a:stretch>
            <a:fillRect/>
          </a:stretch>
        </p:blipFill>
        <p:spPr>
          <a:xfrm>
            <a:off x="0" y="70860"/>
            <a:ext cx="3131522" cy="2368969"/>
          </a:xfrm>
          <a:prstGeom prst="rect">
            <a:avLst/>
          </a:prstGeom>
          <a:noFill/>
          <a:ln>
            <a:noFill/>
          </a:ln>
        </p:spPr>
      </p:pic>
      <p:pic>
        <p:nvPicPr>
          <p:cNvPr id="196" name="Google Shape;196;p27" title="2nd Order Time Domain.jpg"/>
          <p:cNvPicPr preferRelativeResize="0"/>
          <p:nvPr/>
        </p:nvPicPr>
        <p:blipFill>
          <a:blip r:embed="rId8">
            <a:alphaModFix/>
          </a:blip>
          <a:stretch>
            <a:fillRect/>
          </a:stretch>
        </p:blipFill>
        <p:spPr>
          <a:xfrm>
            <a:off x="2972486" y="2678038"/>
            <a:ext cx="3085543" cy="2461394"/>
          </a:xfrm>
          <a:prstGeom prst="rect">
            <a:avLst/>
          </a:prstGeom>
          <a:noFill/>
          <a:ln>
            <a:noFill/>
          </a:ln>
        </p:spPr>
      </p:pic>
      <p:pic>
        <p:nvPicPr>
          <p:cNvPr id="197" name="Google Shape;197;p27" title="1st Order Time Domain.jpg"/>
          <p:cNvPicPr preferRelativeResize="0"/>
          <p:nvPr/>
        </p:nvPicPr>
        <p:blipFill>
          <a:blip r:embed="rId9">
            <a:alphaModFix/>
          </a:blip>
          <a:stretch>
            <a:fillRect/>
          </a:stretch>
        </p:blipFill>
        <p:spPr>
          <a:xfrm>
            <a:off x="1" y="2678030"/>
            <a:ext cx="3085595" cy="2461394"/>
          </a:xfrm>
          <a:prstGeom prst="rect">
            <a:avLst/>
          </a:prstGeom>
          <a:noFill/>
          <a:ln>
            <a:noFill/>
          </a:ln>
        </p:spPr>
      </p:pic>
      <p:pic>
        <p:nvPicPr>
          <p:cNvPr id="198" name="Google Shape;198;p27" title="3rd Order Time Domain.jpg"/>
          <p:cNvPicPr preferRelativeResize="0"/>
          <p:nvPr/>
        </p:nvPicPr>
        <p:blipFill>
          <a:blip r:embed="rId3">
            <a:alphaModFix/>
          </a:blip>
          <a:stretch>
            <a:fillRect/>
          </a:stretch>
        </p:blipFill>
        <p:spPr>
          <a:xfrm>
            <a:off x="5981825" y="2678025"/>
            <a:ext cx="3085599" cy="2488125"/>
          </a:xfrm>
          <a:prstGeom prst="rect">
            <a:avLst/>
          </a:prstGeom>
          <a:noFill/>
          <a:ln>
            <a:noFill/>
          </a:ln>
        </p:spPr>
      </p:pic>
      <p:sp>
        <p:nvSpPr>
          <p:cNvPr id="199" name="Google Shape;199;p27"/>
          <p:cNvSpPr txBox="1"/>
          <p:nvPr/>
        </p:nvSpPr>
        <p:spPr>
          <a:xfrm>
            <a:off x="0" y="2625900"/>
            <a:ext cx="30000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700"/>
              <a:t>First-order ODE: Time domain</a:t>
            </a:r>
            <a:endParaRPr sz="700"/>
          </a:p>
        </p:txBody>
      </p:sp>
      <p:sp>
        <p:nvSpPr>
          <p:cNvPr id="200" name="Google Shape;200;p27"/>
          <p:cNvSpPr txBox="1"/>
          <p:nvPr/>
        </p:nvSpPr>
        <p:spPr>
          <a:xfrm>
            <a:off x="3000000" y="2625900"/>
            <a:ext cx="32649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700"/>
              <a:t>Second</a:t>
            </a:r>
            <a:r>
              <a:rPr lang="it" sz="700"/>
              <a:t>-order ODE: Time domain</a:t>
            </a:r>
            <a:endParaRPr sz="700"/>
          </a:p>
        </p:txBody>
      </p:sp>
      <p:sp>
        <p:nvSpPr>
          <p:cNvPr id="201" name="Google Shape;201;p27"/>
          <p:cNvSpPr txBox="1"/>
          <p:nvPr/>
        </p:nvSpPr>
        <p:spPr>
          <a:xfrm>
            <a:off x="6067800" y="2625900"/>
            <a:ext cx="30000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700"/>
              <a:t>Third</a:t>
            </a:r>
            <a:r>
              <a:rPr lang="it" sz="700"/>
              <a:t>-order ODE: Time domain</a:t>
            </a:r>
            <a:endParaRPr sz="700"/>
          </a:p>
        </p:txBody>
      </p:sp>
      <p:sp>
        <p:nvSpPr>
          <p:cNvPr id="202" name="Google Shape;202;p27"/>
          <p:cNvSpPr txBox="1"/>
          <p:nvPr/>
        </p:nvSpPr>
        <p:spPr>
          <a:xfrm>
            <a:off x="-53325" y="-12550"/>
            <a:ext cx="30000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700"/>
              <a:t>First-order ODE: Frequency domain</a:t>
            </a:r>
            <a:endParaRPr sz="700"/>
          </a:p>
        </p:txBody>
      </p:sp>
      <p:sp>
        <p:nvSpPr>
          <p:cNvPr id="203" name="Google Shape;203;p27"/>
          <p:cNvSpPr txBox="1"/>
          <p:nvPr/>
        </p:nvSpPr>
        <p:spPr>
          <a:xfrm>
            <a:off x="2946675" y="-12550"/>
            <a:ext cx="32649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700"/>
              <a:t>Second-order ODE: </a:t>
            </a:r>
            <a:r>
              <a:rPr lang="it" sz="700">
                <a:solidFill>
                  <a:schemeClr val="dk1"/>
                </a:solidFill>
              </a:rPr>
              <a:t>Frequency domain</a:t>
            </a:r>
            <a:endParaRPr sz="700"/>
          </a:p>
        </p:txBody>
      </p:sp>
      <p:sp>
        <p:nvSpPr>
          <p:cNvPr id="204" name="Google Shape;204;p27"/>
          <p:cNvSpPr txBox="1"/>
          <p:nvPr/>
        </p:nvSpPr>
        <p:spPr>
          <a:xfrm>
            <a:off x="6014475" y="-12550"/>
            <a:ext cx="30000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700"/>
              <a:t>Third-order ODE: </a:t>
            </a:r>
            <a:r>
              <a:rPr lang="it" sz="700">
                <a:solidFill>
                  <a:schemeClr val="dk1"/>
                </a:solidFill>
              </a:rPr>
              <a:t>Frequency domain</a:t>
            </a:r>
            <a:endParaRPr sz="700"/>
          </a:p>
        </p:txBody>
      </p:sp>
      <p:sp>
        <p:nvSpPr>
          <p:cNvPr id="205" name="Google Shape;205;p27"/>
          <p:cNvSpPr/>
          <p:nvPr/>
        </p:nvSpPr>
        <p:spPr>
          <a:xfrm>
            <a:off x="8917025" y="0"/>
            <a:ext cx="227100" cy="212700"/>
          </a:xfrm>
          <a:prstGeom prst="rect">
            <a:avLst/>
          </a:prstGeom>
          <a:solidFill>
            <a:srgbClr val="1880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8"/>
          <p:cNvSpPr txBox="1"/>
          <p:nvPr>
            <p:ph idx="4294967295" type="ctrTitle"/>
          </p:nvPr>
        </p:nvSpPr>
        <p:spPr>
          <a:xfrm>
            <a:off x="4794125" y="32550"/>
            <a:ext cx="4090800" cy="6264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b="1" lang="it" sz="2400">
                <a:solidFill>
                  <a:srgbClr val="E69138"/>
                </a:solidFill>
                <a:latin typeface="Inter"/>
                <a:ea typeface="Inter"/>
                <a:cs typeface="Inter"/>
                <a:sym typeface="Inter"/>
              </a:rPr>
              <a:t>INTRODUCING FABRICATION TOLERANCES</a:t>
            </a:r>
            <a:endParaRPr b="1" sz="2400">
              <a:solidFill>
                <a:srgbClr val="E69138"/>
              </a:solidFill>
              <a:latin typeface="Inter"/>
              <a:ea typeface="Inter"/>
              <a:cs typeface="Inter"/>
              <a:sym typeface="Inter"/>
            </a:endParaRPr>
          </a:p>
        </p:txBody>
      </p:sp>
      <p:sp>
        <p:nvSpPr>
          <p:cNvPr id="211" name="Google Shape;211;p28"/>
          <p:cNvSpPr txBox="1"/>
          <p:nvPr/>
        </p:nvSpPr>
        <p:spPr>
          <a:xfrm>
            <a:off x="4794125" y="891275"/>
            <a:ext cx="4090800" cy="4873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b="1" lang="it" sz="1000">
                <a:solidFill>
                  <a:schemeClr val="dk2"/>
                </a:solidFill>
                <a:latin typeface="Inter"/>
                <a:ea typeface="Inter"/>
                <a:cs typeface="Inter"/>
                <a:sym typeface="Inter"/>
              </a:rPr>
              <a:t>Motivation:</a:t>
            </a:r>
            <a:endParaRPr b="1" sz="1000">
              <a:solidFill>
                <a:schemeClr val="dk2"/>
              </a:solidFill>
              <a:latin typeface="Inter"/>
              <a:ea typeface="Inter"/>
              <a:cs typeface="Inter"/>
              <a:sym typeface="Inter"/>
            </a:endParaRPr>
          </a:p>
          <a:p>
            <a:pPr indent="-292100" lvl="0" marL="457200" rtl="0" algn="just">
              <a:spcBef>
                <a:spcPts val="0"/>
              </a:spcBef>
              <a:spcAft>
                <a:spcPts val="0"/>
              </a:spcAft>
              <a:buClr>
                <a:schemeClr val="dk2"/>
              </a:buClr>
              <a:buSzPts val="1000"/>
              <a:buFont typeface="Inter Light"/>
              <a:buChar char="●"/>
            </a:pPr>
            <a:r>
              <a:rPr lang="it" sz="1000">
                <a:solidFill>
                  <a:schemeClr val="dk2"/>
                </a:solidFill>
                <a:latin typeface="Inter Light"/>
                <a:ea typeface="Inter Light"/>
                <a:cs typeface="Inter Light"/>
                <a:sym typeface="Inter Light"/>
              </a:rPr>
              <a:t>Real-world photonic systems are subject to fabrication imperfections.</a:t>
            </a:r>
            <a:endParaRPr sz="1000">
              <a:solidFill>
                <a:schemeClr val="dk2"/>
              </a:solidFill>
              <a:latin typeface="Inter Light"/>
              <a:ea typeface="Inter Light"/>
              <a:cs typeface="Inter Light"/>
              <a:sym typeface="Inter Light"/>
            </a:endParaRPr>
          </a:p>
          <a:p>
            <a:pPr indent="-292100" lvl="0" marL="457200" rtl="0" algn="just">
              <a:spcBef>
                <a:spcPts val="0"/>
              </a:spcBef>
              <a:spcAft>
                <a:spcPts val="0"/>
              </a:spcAft>
              <a:buClr>
                <a:schemeClr val="dk2"/>
              </a:buClr>
              <a:buSzPts val="1000"/>
              <a:buFont typeface="Inter Light"/>
              <a:buChar char="●"/>
            </a:pPr>
            <a:r>
              <a:rPr lang="it" sz="1000">
                <a:solidFill>
                  <a:schemeClr val="dk2"/>
                </a:solidFill>
                <a:latin typeface="Inter Light"/>
                <a:ea typeface="Inter Light"/>
                <a:cs typeface="Inter Light"/>
                <a:sym typeface="Inter Light"/>
              </a:rPr>
              <a:t>These deviations can significantly impact system performance (resonance shift, loss increase, gain degradation).</a:t>
            </a:r>
            <a:endParaRPr sz="1000">
              <a:solidFill>
                <a:schemeClr val="dk2"/>
              </a:solidFill>
              <a:latin typeface="Inter Light"/>
              <a:ea typeface="Inter Light"/>
              <a:cs typeface="Inter Light"/>
              <a:sym typeface="Inter Light"/>
            </a:endParaRPr>
          </a:p>
          <a:p>
            <a:pPr indent="0" lvl="0" marL="0" rtl="0" algn="just">
              <a:spcBef>
                <a:spcPts val="0"/>
              </a:spcBef>
              <a:spcAft>
                <a:spcPts val="0"/>
              </a:spcAft>
              <a:buClr>
                <a:schemeClr val="dk1"/>
              </a:buClr>
              <a:buSzPts val="1100"/>
              <a:buFont typeface="Arial"/>
              <a:buNone/>
            </a:pPr>
            <a:r>
              <a:t/>
            </a:r>
            <a:endParaRPr sz="1000">
              <a:solidFill>
                <a:schemeClr val="dk2"/>
              </a:solidFill>
              <a:latin typeface="Inter Light"/>
              <a:ea typeface="Inter Light"/>
              <a:cs typeface="Inter Light"/>
              <a:sym typeface="Inter Light"/>
            </a:endParaRPr>
          </a:p>
          <a:p>
            <a:pPr indent="0" lvl="0" marL="0" rtl="0" algn="just">
              <a:spcBef>
                <a:spcPts val="0"/>
              </a:spcBef>
              <a:spcAft>
                <a:spcPts val="0"/>
              </a:spcAft>
              <a:buClr>
                <a:schemeClr val="dk1"/>
              </a:buClr>
              <a:buSzPts val="1100"/>
              <a:buFont typeface="Arial"/>
              <a:buNone/>
            </a:pPr>
            <a:r>
              <a:rPr b="1" lang="it" sz="1000">
                <a:solidFill>
                  <a:schemeClr val="dk2"/>
                </a:solidFill>
                <a:latin typeface="Inter"/>
                <a:ea typeface="Inter"/>
                <a:cs typeface="Inter"/>
                <a:sym typeface="Inter"/>
              </a:rPr>
              <a:t>Tolerances Considered:</a:t>
            </a:r>
            <a:endParaRPr b="1" sz="1000">
              <a:solidFill>
                <a:schemeClr val="dk2"/>
              </a:solidFill>
              <a:latin typeface="Inter"/>
              <a:ea typeface="Inter"/>
              <a:cs typeface="Inter"/>
              <a:sym typeface="Inter"/>
            </a:endParaRPr>
          </a:p>
          <a:p>
            <a:pPr indent="-292100" lvl="0" marL="457200" rtl="0" algn="just">
              <a:spcBef>
                <a:spcPts val="0"/>
              </a:spcBef>
              <a:spcAft>
                <a:spcPts val="0"/>
              </a:spcAft>
              <a:buClr>
                <a:schemeClr val="dk2"/>
              </a:buClr>
              <a:buSzPts val="1000"/>
              <a:buChar char="●"/>
            </a:pPr>
            <a:r>
              <a:rPr b="1" lang="it" sz="1000">
                <a:solidFill>
                  <a:schemeClr val="dk2"/>
                </a:solidFill>
                <a:latin typeface="Inter"/>
                <a:ea typeface="Inter"/>
                <a:cs typeface="Inter"/>
                <a:sym typeface="Inter"/>
              </a:rPr>
              <a:t>Coupling coefficient error</a:t>
            </a:r>
            <a:r>
              <a:rPr lang="it" sz="1000">
                <a:solidFill>
                  <a:schemeClr val="dk2"/>
                </a:solidFill>
                <a:latin typeface="Inter Light"/>
                <a:ea typeface="Inter Light"/>
                <a:cs typeface="Inter Light"/>
                <a:sym typeface="Inter Light"/>
              </a:rPr>
              <a:t>: deviation in waveguide-ring coupling strength.</a:t>
            </a:r>
            <a:endParaRPr sz="1000">
              <a:solidFill>
                <a:schemeClr val="dk2"/>
              </a:solidFill>
              <a:latin typeface="Inter Light"/>
              <a:ea typeface="Inter Light"/>
              <a:cs typeface="Inter Light"/>
              <a:sym typeface="Inter Light"/>
            </a:endParaRPr>
          </a:p>
          <a:p>
            <a:pPr indent="-292100" lvl="0" marL="457200" rtl="0" algn="just">
              <a:spcBef>
                <a:spcPts val="0"/>
              </a:spcBef>
              <a:spcAft>
                <a:spcPts val="0"/>
              </a:spcAft>
              <a:buClr>
                <a:schemeClr val="dk2"/>
              </a:buClr>
              <a:buSzPts val="1000"/>
              <a:buFont typeface="Inter"/>
              <a:buChar char="●"/>
            </a:pPr>
            <a:r>
              <a:rPr b="1" lang="it" sz="1000">
                <a:solidFill>
                  <a:schemeClr val="dk2"/>
                </a:solidFill>
                <a:latin typeface="Inter"/>
                <a:ea typeface="Inter"/>
                <a:cs typeface="Inter"/>
                <a:sym typeface="Inter"/>
              </a:rPr>
              <a:t>Propagation loss variation</a:t>
            </a:r>
            <a:endParaRPr sz="1000">
              <a:solidFill>
                <a:schemeClr val="dk2"/>
              </a:solidFill>
              <a:latin typeface="Inter Light"/>
              <a:ea typeface="Inter Light"/>
              <a:cs typeface="Inter Light"/>
              <a:sym typeface="Inter Light"/>
            </a:endParaRPr>
          </a:p>
          <a:p>
            <a:pPr indent="-292100" lvl="0" marL="457200" rtl="0" algn="just">
              <a:spcBef>
                <a:spcPts val="0"/>
              </a:spcBef>
              <a:spcAft>
                <a:spcPts val="0"/>
              </a:spcAft>
              <a:buClr>
                <a:schemeClr val="dk2"/>
              </a:buClr>
              <a:buSzPts val="1000"/>
              <a:buFont typeface="Inter Light"/>
              <a:buChar char="●"/>
            </a:pPr>
            <a:r>
              <a:rPr b="1" lang="it" sz="1000">
                <a:solidFill>
                  <a:schemeClr val="dk2"/>
                </a:solidFill>
                <a:latin typeface="Inter"/>
                <a:ea typeface="Inter"/>
                <a:cs typeface="Inter"/>
                <a:sym typeface="Inter"/>
              </a:rPr>
              <a:t>Resonator detuning</a:t>
            </a:r>
            <a:r>
              <a:rPr lang="it" sz="1000">
                <a:solidFill>
                  <a:schemeClr val="dk2"/>
                </a:solidFill>
                <a:latin typeface="Inter Light"/>
                <a:ea typeface="Inter Light"/>
                <a:cs typeface="Inter Light"/>
                <a:sym typeface="Inter Light"/>
              </a:rPr>
              <a:t>: caused by variations in the effective index.</a:t>
            </a:r>
            <a:endParaRPr sz="1000">
              <a:solidFill>
                <a:schemeClr val="dk2"/>
              </a:solidFill>
              <a:latin typeface="Inter Light"/>
              <a:ea typeface="Inter Light"/>
              <a:cs typeface="Inter Light"/>
              <a:sym typeface="Inter Light"/>
            </a:endParaRPr>
          </a:p>
          <a:p>
            <a:pPr indent="0" lvl="0" marL="0" rtl="0" algn="just">
              <a:spcBef>
                <a:spcPts val="0"/>
              </a:spcBef>
              <a:spcAft>
                <a:spcPts val="0"/>
              </a:spcAft>
              <a:buClr>
                <a:schemeClr val="dk1"/>
              </a:buClr>
              <a:buSzPts val="1100"/>
              <a:buFont typeface="Arial"/>
              <a:buNone/>
            </a:pPr>
            <a:r>
              <a:t/>
            </a:r>
            <a:endParaRPr sz="1000">
              <a:solidFill>
                <a:schemeClr val="dk2"/>
              </a:solidFill>
              <a:latin typeface="Inter Light"/>
              <a:ea typeface="Inter Light"/>
              <a:cs typeface="Inter Light"/>
              <a:sym typeface="Inter Light"/>
            </a:endParaRPr>
          </a:p>
          <a:p>
            <a:pPr indent="0" lvl="0" marL="0" rtl="0" algn="just">
              <a:spcBef>
                <a:spcPts val="0"/>
              </a:spcBef>
              <a:spcAft>
                <a:spcPts val="0"/>
              </a:spcAft>
              <a:buClr>
                <a:schemeClr val="dk1"/>
              </a:buClr>
              <a:buSzPts val="1100"/>
              <a:buFont typeface="Arial"/>
              <a:buNone/>
            </a:pPr>
            <a:r>
              <a:rPr b="1" lang="it" sz="1000">
                <a:solidFill>
                  <a:schemeClr val="dk2"/>
                </a:solidFill>
                <a:latin typeface="Inter"/>
                <a:ea typeface="Inter"/>
                <a:cs typeface="Inter"/>
                <a:sym typeface="Inter"/>
              </a:rPr>
              <a:t>Methodology:</a:t>
            </a:r>
            <a:endParaRPr b="1" sz="1000">
              <a:solidFill>
                <a:schemeClr val="dk2"/>
              </a:solidFill>
              <a:latin typeface="Inter"/>
              <a:ea typeface="Inter"/>
              <a:cs typeface="Inter"/>
              <a:sym typeface="Inter"/>
            </a:endParaRPr>
          </a:p>
          <a:p>
            <a:pPr indent="0" lvl="0" marL="0" rtl="0" algn="just">
              <a:spcBef>
                <a:spcPts val="0"/>
              </a:spcBef>
              <a:spcAft>
                <a:spcPts val="0"/>
              </a:spcAft>
              <a:buClr>
                <a:schemeClr val="dk1"/>
              </a:buClr>
              <a:buSzPts val="1100"/>
              <a:buFont typeface="Arial"/>
              <a:buNone/>
            </a:pPr>
            <a:r>
              <a:rPr lang="it" sz="1000">
                <a:solidFill>
                  <a:schemeClr val="dk2"/>
                </a:solidFill>
                <a:latin typeface="Inter Light"/>
                <a:ea typeface="Inter Light"/>
                <a:cs typeface="Inter Light"/>
                <a:sym typeface="Inter Light"/>
              </a:rPr>
              <a:t>We perform Monte Carlo simulations introducing random perturbations:</a:t>
            </a:r>
            <a:endParaRPr sz="1000">
              <a:solidFill>
                <a:schemeClr val="dk2"/>
              </a:solidFill>
              <a:latin typeface="Inter Light"/>
              <a:ea typeface="Inter Light"/>
              <a:cs typeface="Inter Light"/>
              <a:sym typeface="Inter Light"/>
            </a:endParaRPr>
          </a:p>
          <a:p>
            <a:pPr indent="-292100" lvl="0" marL="457200" rtl="0" algn="just">
              <a:spcBef>
                <a:spcPts val="0"/>
              </a:spcBef>
              <a:spcAft>
                <a:spcPts val="0"/>
              </a:spcAft>
              <a:buClr>
                <a:schemeClr val="dk2"/>
              </a:buClr>
              <a:buSzPts val="1000"/>
              <a:buFont typeface="Inter Light"/>
              <a:buChar char="●"/>
            </a:pPr>
            <a:r>
              <a:rPr lang="it" sz="1000">
                <a:solidFill>
                  <a:schemeClr val="dk2"/>
                </a:solidFill>
                <a:latin typeface="Inter Light"/>
                <a:ea typeface="Inter Light"/>
                <a:cs typeface="Inter Light"/>
                <a:sym typeface="Inter Light"/>
              </a:rPr>
              <a:t>Normally-distributed errors around nominal values controlled by a chosen tolerance. </a:t>
            </a:r>
            <a:r>
              <a:rPr b="1" lang="it" sz="1000">
                <a:solidFill>
                  <a:schemeClr val="dk2"/>
                </a:solidFill>
                <a:latin typeface="Inter"/>
                <a:ea typeface="Inter"/>
                <a:cs typeface="Inter"/>
                <a:sym typeface="Inter"/>
              </a:rPr>
              <a:t>Perfectly correlated for each ring</a:t>
            </a:r>
            <a:endParaRPr b="1" sz="1000">
              <a:solidFill>
                <a:schemeClr val="dk2"/>
              </a:solidFill>
              <a:latin typeface="Inter"/>
              <a:ea typeface="Inter"/>
              <a:cs typeface="Inter"/>
              <a:sym typeface="Inter"/>
            </a:endParaRPr>
          </a:p>
          <a:p>
            <a:pPr indent="-292100" lvl="0" marL="457200" rtl="0" algn="just">
              <a:spcBef>
                <a:spcPts val="0"/>
              </a:spcBef>
              <a:spcAft>
                <a:spcPts val="0"/>
              </a:spcAft>
              <a:buClr>
                <a:schemeClr val="dk2"/>
              </a:buClr>
              <a:buSzPts val="1000"/>
              <a:buFont typeface="Inter Light"/>
              <a:buChar char="●"/>
            </a:pPr>
            <a:r>
              <a:rPr lang="it" sz="1000">
                <a:solidFill>
                  <a:schemeClr val="dk2"/>
                </a:solidFill>
                <a:latin typeface="Inter Light"/>
                <a:ea typeface="Inter Light"/>
                <a:cs typeface="Inter Light"/>
                <a:sym typeface="Inter Light"/>
              </a:rPr>
              <a:t>We then evaluate the system performance metrics (gain) under these uncertainties.</a:t>
            </a:r>
            <a:endParaRPr sz="1000">
              <a:solidFill>
                <a:schemeClr val="dk2"/>
              </a:solidFill>
              <a:latin typeface="Inter Light"/>
              <a:ea typeface="Inter Light"/>
              <a:cs typeface="Inter Light"/>
              <a:sym typeface="Inter Light"/>
            </a:endParaRPr>
          </a:p>
          <a:p>
            <a:pPr indent="0" lvl="0" marL="0" rtl="0" algn="just">
              <a:spcBef>
                <a:spcPts val="0"/>
              </a:spcBef>
              <a:spcAft>
                <a:spcPts val="0"/>
              </a:spcAft>
              <a:buClr>
                <a:schemeClr val="dk1"/>
              </a:buClr>
              <a:buSzPts val="1100"/>
              <a:buFont typeface="Arial"/>
              <a:buNone/>
            </a:pPr>
            <a:r>
              <a:t/>
            </a:r>
            <a:endParaRPr sz="1000">
              <a:solidFill>
                <a:schemeClr val="dk2"/>
              </a:solidFill>
              <a:latin typeface="Inter Light"/>
              <a:ea typeface="Inter Light"/>
              <a:cs typeface="Inter Light"/>
              <a:sym typeface="Inter Light"/>
            </a:endParaRPr>
          </a:p>
          <a:p>
            <a:pPr indent="0" lvl="0" marL="0" rtl="0" algn="just">
              <a:spcBef>
                <a:spcPts val="0"/>
              </a:spcBef>
              <a:spcAft>
                <a:spcPts val="0"/>
              </a:spcAft>
              <a:buClr>
                <a:schemeClr val="dk1"/>
              </a:buClr>
              <a:buSzPts val="1100"/>
              <a:buFont typeface="Arial"/>
              <a:buNone/>
            </a:pPr>
            <a:r>
              <a:rPr b="1" lang="it" sz="1000">
                <a:solidFill>
                  <a:schemeClr val="dk2"/>
                </a:solidFill>
                <a:latin typeface="Inter"/>
                <a:ea typeface="Inter"/>
                <a:cs typeface="Inter"/>
                <a:sym typeface="Inter"/>
              </a:rPr>
              <a:t>Goal:</a:t>
            </a:r>
            <a:endParaRPr b="1" sz="1000">
              <a:solidFill>
                <a:schemeClr val="dk2"/>
              </a:solidFill>
              <a:latin typeface="Inter"/>
              <a:ea typeface="Inter"/>
              <a:cs typeface="Inter"/>
              <a:sym typeface="Inter"/>
            </a:endParaRPr>
          </a:p>
          <a:p>
            <a:pPr indent="-292100" lvl="0" marL="457200" rtl="0" algn="just">
              <a:spcBef>
                <a:spcPts val="0"/>
              </a:spcBef>
              <a:spcAft>
                <a:spcPts val="0"/>
              </a:spcAft>
              <a:buClr>
                <a:schemeClr val="dk2"/>
              </a:buClr>
              <a:buSzPts val="1000"/>
              <a:buFont typeface="Inter Light"/>
              <a:buChar char="●"/>
            </a:pPr>
            <a:r>
              <a:rPr lang="it" sz="1000">
                <a:solidFill>
                  <a:schemeClr val="dk2"/>
                </a:solidFill>
                <a:latin typeface="Inter Light"/>
                <a:ea typeface="Inter Light"/>
                <a:cs typeface="Inter Light"/>
                <a:sym typeface="Inter Light"/>
              </a:rPr>
              <a:t>Assess the robustness and reliability of the system.</a:t>
            </a:r>
            <a:endParaRPr sz="1000">
              <a:solidFill>
                <a:schemeClr val="dk2"/>
              </a:solidFill>
              <a:latin typeface="Inter Light"/>
              <a:ea typeface="Inter Light"/>
              <a:cs typeface="Inter Light"/>
              <a:sym typeface="Inter Light"/>
            </a:endParaRPr>
          </a:p>
          <a:p>
            <a:pPr indent="-292100" lvl="0" marL="457200" rtl="0" algn="just">
              <a:spcBef>
                <a:spcPts val="0"/>
              </a:spcBef>
              <a:spcAft>
                <a:spcPts val="0"/>
              </a:spcAft>
              <a:buClr>
                <a:schemeClr val="dk2"/>
              </a:buClr>
              <a:buSzPts val="1000"/>
              <a:buFont typeface="Inter Light"/>
              <a:buChar char="●"/>
            </a:pPr>
            <a:r>
              <a:rPr lang="it" sz="1000">
                <a:solidFill>
                  <a:schemeClr val="dk2"/>
                </a:solidFill>
                <a:latin typeface="Inter Light"/>
                <a:ea typeface="Inter Light"/>
                <a:cs typeface="Inter Light"/>
                <a:sym typeface="Inter Light"/>
              </a:rPr>
              <a:t>Identify which parameters are most sensitive to fabrication variations.</a:t>
            </a:r>
            <a:endParaRPr sz="1000">
              <a:solidFill>
                <a:schemeClr val="dk2"/>
              </a:solidFill>
              <a:latin typeface="Inter Light"/>
              <a:ea typeface="Inter Light"/>
              <a:cs typeface="Inter Light"/>
              <a:sym typeface="Inter Light"/>
            </a:endParaRPr>
          </a:p>
        </p:txBody>
      </p:sp>
      <p:sp>
        <p:nvSpPr>
          <p:cNvPr id="212" name="Google Shape;212;p28"/>
          <p:cNvSpPr/>
          <p:nvPr/>
        </p:nvSpPr>
        <p:spPr>
          <a:xfrm>
            <a:off x="5423475" y="827400"/>
            <a:ext cx="3461400" cy="30900"/>
          </a:xfrm>
          <a:prstGeom prst="rect">
            <a:avLst/>
          </a:prstGeom>
          <a:solidFill>
            <a:srgbClr val="F39C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13" name="Google Shape;213;p28" title="Mesa de trabajo 1.png"/>
          <p:cNvPicPr preferRelativeResize="0"/>
          <p:nvPr/>
        </p:nvPicPr>
        <p:blipFill>
          <a:blip r:embed="rId3">
            <a:alphaModFix/>
          </a:blip>
          <a:stretch>
            <a:fillRect/>
          </a:stretch>
        </p:blipFill>
        <p:spPr>
          <a:xfrm flipH="1">
            <a:off x="48275" y="293600"/>
            <a:ext cx="4745850" cy="4745850"/>
          </a:xfrm>
          <a:prstGeom prst="rect">
            <a:avLst/>
          </a:prstGeom>
          <a:noFill/>
          <a:ln>
            <a:noFill/>
          </a:ln>
        </p:spPr>
      </p:pic>
      <p:sp>
        <p:nvSpPr>
          <p:cNvPr id="214" name="Google Shape;214;p28"/>
          <p:cNvSpPr/>
          <p:nvPr/>
        </p:nvSpPr>
        <p:spPr>
          <a:xfrm>
            <a:off x="8917025" y="0"/>
            <a:ext cx="227100" cy="212700"/>
          </a:xfrm>
          <a:prstGeom prst="rect">
            <a:avLst/>
          </a:prstGeom>
          <a:solidFill>
            <a:srgbClr val="1880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9"/>
          <p:cNvSpPr txBox="1"/>
          <p:nvPr>
            <p:ph idx="4294967295" type="ctrTitle"/>
          </p:nvPr>
        </p:nvSpPr>
        <p:spPr>
          <a:xfrm>
            <a:off x="1177350" y="275800"/>
            <a:ext cx="6789300" cy="6264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r>
              <a:rPr b="1" lang="it" sz="2400" u="sng">
                <a:solidFill>
                  <a:srgbClr val="E69138"/>
                </a:solidFill>
                <a:latin typeface="Inter"/>
                <a:ea typeface="Inter"/>
                <a:cs typeface="Inter"/>
                <a:sym typeface="Inter"/>
              </a:rPr>
              <a:t>EXPECTED BEHAVIORS FROM LITERATURE</a:t>
            </a:r>
            <a:endParaRPr b="1" sz="2400" u="sng">
              <a:solidFill>
                <a:srgbClr val="E69138"/>
              </a:solidFill>
              <a:latin typeface="Inter"/>
              <a:ea typeface="Inter"/>
              <a:cs typeface="Inter"/>
              <a:sym typeface="Inter"/>
            </a:endParaRPr>
          </a:p>
        </p:txBody>
      </p:sp>
      <p:grpSp>
        <p:nvGrpSpPr>
          <p:cNvPr id="220" name="Google Shape;220;p29"/>
          <p:cNvGrpSpPr/>
          <p:nvPr/>
        </p:nvGrpSpPr>
        <p:grpSpPr>
          <a:xfrm>
            <a:off x="104623" y="873587"/>
            <a:ext cx="8934759" cy="2481926"/>
            <a:chOff x="116761" y="1249175"/>
            <a:chExt cx="8934759" cy="2481926"/>
          </a:xfrm>
        </p:grpSpPr>
        <p:pic>
          <p:nvPicPr>
            <p:cNvPr id="221" name="Google Shape;221;p29"/>
            <p:cNvPicPr preferRelativeResize="0"/>
            <p:nvPr/>
          </p:nvPicPr>
          <p:blipFill>
            <a:blip r:embed="rId3">
              <a:alphaModFix/>
            </a:blip>
            <a:stretch>
              <a:fillRect/>
            </a:stretch>
          </p:blipFill>
          <p:spPr>
            <a:xfrm>
              <a:off x="116761" y="1249175"/>
              <a:ext cx="6022523" cy="2481925"/>
            </a:xfrm>
            <a:prstGeom prst="rect">
              <a:avLst/>
            </a:prstGeom>
            <a:noFill/>
            <a:ln>
              <a:noFill/>
            </a:ln>
          </p:spPr>
        </p:pic>
        <p:pic>
          <p:nvPicPr>
            <p:cNvPr id="222" name="Google Shape;222;p29"/>
            <p:cNvPicPr preferRelativeResize="0"/>
            <p:nvPr/>
          </p:nvPicPr>
          <p:blipFill>
            <a:blip r:embed="rId4">
              <a:alphaModFix/>
            </a:blip>
            <a:stretch>
              <a:fillRect/>
            </a:stretch>
          </p:blipFill>
          <p:spPr>
            <a:xfrm>
              <a:off x="6063075" y="1249175"/>
              <a:ext cx="2988444" cy="2481926"/>
            </a:xfrm>
            <a:prstGeom prst="rect">
              <a:avLst/>
            </a:prstGeom>
            <a:noFill/>
            <a:ln>
              <a:noFill/>
            </a:ln>
          </p:spPr>
        </p:pic>
      </p:grpSp>
      <p:sp>
        <p:nvSpPr>
          <p:cNvPr id="223" name="Google Shape;223;p29"/>
          <p:cNvSpPr/>
          <p:nvPr/>
        </p:nvSpPr>
        <p:spPr>
          <a:xfrm>
            <a:off x="8917025" y="0"/>
            <a:ext cx="227100" cy="212700"/>
          </a:xfrm>
          <a:prstGeom prst="rect">
            <a:avLst/>
          </a:prstGeom>
          <a:solidFill>
            <a:srgbClr val="1880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24" name="Google Shape;224;p29"/>
          <p:cNvCxnSpPr/>
          <p:nvPr/>
        </p:nvCxnSpPr>
        <p:spPr>
          <a:xfrm>
            <a:off x="3283325" y="3496600"/>
            <a:ext cx="0" cy="1515600"/>
          </a:xfrm>
          <a:prstGeom prst="straightConnector1">
            <a:avLst/>
          </a:prstGeom>
          <a:noFill/>
          <a:ln cap="flat" cmpd="sng" w="9525">
            <a:solidFill>
              <a:schemeClr val="dk2"/>
            </a:solidFill>
            <a:prstDash val="solid"/>
            <a:round/>
            <a:headEnd len="med" w="med" type="none"/>
            <a:tailEnd len="med" w="med" type="none"/>
          </a:ln>
        </p:spPr>
      </p:cxnSp>
      <p:sp>
        <p:nvSpPr>
          <p:cNvPr id="225" name="Google Shape;225;p29"/>
          <p:cNvSpPr txBox="1"/>
          <p:nvPr/>
        </p:nvSpPr>
        <p:spPr>
          <a:xfrm>
            <a:off x="104625" y="3426100"/>
            <a:ext cx="3060000" cy="16566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1200"/>
              </a:spcBef>
              <a:spcAft>
                <a:spcPts val="0"/>
              </a:spcAft>
              <a:buNone/>
            </a:pPr>
            <a:r>
              <a:rPr lang="it" sz="1100" u="sng">
                <a:solidFill>
                  <a:srgbClr val="434343"/>
                </a:solidFill>
                <a:latin typeface="Inter"/>
                <a:ea typeface="Inter"/>
                <a:cs typeface="Inter"/>
                <a:sym typeface="Inter"/>
              </a:rPr>
              <a:t>Effect of the coupling coefficient </a:t>
            </a:r>
            <a:r>
              <a:rPr i="1" lang="it" sz="1100" u="sng">
                <a:solidFill>
                  <a:srgbClr val="434343"/>
                </a:solidFill>
                <a:latin typeface="Inter"/>
                <a:ea typeface="Inter"/>
                <a:cs typeface="Inter"/>
                <a:sym typeface="Inter"/>
              </a:rPr>
              <a:t>r:</a:t>
            </a:r>
            <a:endParaRPr i="1" sz="1100" u="sng">
              <a:solidFill>
                <a:srgbClr val="434343"/>
              </a:solidFill>
              <a:latin typeface="Inter"/>
              <a:ea typeface="Inter"/>
              <a:cs typeface="Inter"/>
              <a:sym typeface="Inter"/>
            </a:endParaRPr>
          </a:p>
          <a:p>
            <a:pPr indent="-298450" lvl="0" marL="457200" rtl="0" algn="l">
              <a:lnSpc>
                <a:spcPct val="80000"/>
              </a:lnSpc>
              <a:spcBef>
                <a:spcPts val="1200"/>
              </a:spcBef>
              <a:spcAft>
                <a:spcPts val="0"/>
              </a:spcAft>
              <a:buClr>
                <a:srgbClr val="434343"/>
              </a:buClr>
              <a:buSzPts val="1100"/>
              <a:buFont typeface="Inter"/>
              <a:buChar char="●"/>
            </a:pPr>
            <a:r>
              <a:rPr lang="it" sz="1100">
                <a:solidFill>
                  <a:srgbClr val="434343"/>
                </a:solidFill>
                <a:latin typeface="Inter"/>
                <a:ea typeface="Inter"/>
                <a:cs typeface="Inter"/>
                <a:sym typeface="Inter"/>
              </a:rPr>
              <a:t>↓ </a:t>
            </a:r>
            <a:r>
              <a:rPr i="1" lang="it" sz="1100">
                <a:solidFill>
                  <a:srgbClr val="434343"/>
                </a:solidFill>
                <a:latin typeface="Inter"/>
                <a:ea typeface="Inter"/>
                <a:cs typeface="Inter"/>
                <a:sym typeface="Inter"/>
              </a:rPr>
              <a:t>r</a:t>
            </a:r>
            <a:r>
              <a:rPr lang="it" sz="1100">
                <a:solidFill>
                  <a:srgbClr val="434343"/>
                </a:solidFill>
                <a:latin typeface="Inter"/>
                <a:ea typeface="Inter"/>
                <a:cs typeface="Inter"/>
                <a:sym typeface="Inter"/>
              </a:rPr>
              <a:t> (under-coupled) ⇒ broader peaks, wider bandwidth</a:t>
            </a:r>
            <a:br>
              <a:rPr lang="it" sz="1100">
                <a:solidFill>
                  <a:srgbClr val="434343"/>
                </a:solidFill>
                <a:latin typeface="Inter"/>
                <a:ea typeface="Inter"/>
                <a:cs typeface="Inter"/>
                <a:sym typeface="Inter"/>
              </a:rPr>
            </a:br>
            <a:endParaRPr sz="1100">
              <a:solidFill>
                <a:srgbClr val="434343"/>
              </a:solidFill>
              <a:latin typeface="Inter"/>
              <a:ea typeface="Inter"/>
              <a:cs typeface="Inter"/>
              <a:sym typeface="Inter"/>
            </a:endParaRPr>
          </a:p>
          <a:p>
            <a:pPr indent="-298450" lvl="0" marL="457200" rtl="0" algn="l">
              <a:lnSpc>
                <a:spcPct val="80000"/>
              </a:lnSpc>
              <a:spcBef>
                <a:spcPts val="0"/>
              </a:spcBef>
              <a:spcAft>
                <a:spcPts val="0"/>
              </a:spcAft>
              <a:buClr>
                <a:srgbClr val="434343"/>
              </a:buClr>
              <a:buSzPts val="1100"/>
              <a:buFont typeface="Inter"/>
              <a:buChar char="●"/>
            </a:pPr>
            <a:r>
              <a:rPr lang="it" sz="1100">
                <a:solidFill>
                  <a:srgbClr val="434343"/>
                </a:solidFill>
                <a:latin typeface="Inter"/>
                <a:ea typeface="Inter"/>
                <a:cs typeface="Inter"/>
                <a:sym typeface="Inter"/>
              </a:rPr>
              <a:t>↑ </a:t>
            </a:r>
            <a:r>
              <a:rPr i="1" lang="it" sz="1100">
                <a:solidFill>
                  <a:srgbClr val="434343"/>
                </a:solidFill>
                <a:latin typeface="Inter"/>
                <a:ea typeface="Inter"/>
                <a:cs typeface="Inter"/>
                <a:sym typeface="Inter"/>
              </a:rPr>
              <a:t>r</a:t>
            </a:r>
            <a:r>
              <a:rPr lang="it" sz="1100">
                <a:solidFill>
                  <a:srgbClr val="434343"/>
                </a:solidFill>
                <a:latin typeface="Inter"/>
                <a:ea typeface="Inter"/>
                <a:cs typeface="Inter"/>
                <a:sym typeface="Inter"/>
              </a:rPr>
              <a:t> (over-coupled) ⇒ narrower peaks, higher Q-factor, improved selectivity</a:t>
            </a:r>
            <a:br>
              <a:rPr lang="it" sz="1100">
                <a:solidFill>
                  <a:srgbClr val="434343"/>
                </a:solidFill>
                <a:latin typeface="Inter"/>
                <a:ea typeface="Inter"/>
                <a:cs typeface="Inter"/>
                <a:sym typeface="Inter"/>
              </a:rPr>
            </a:br>
            <a:endParaRPr sz="1100">
              <a:solidFill>
                <a:srgbClr val="434343"/>
              </a:solidFill>
              <a:latin typeface="Inter"/>
              <a:ea typeface="Inter"/>
              <a:cs typeface="Inter"/>
              <a:sym typeface="Inter"/>
            </a:endParaRPr>
          </a:p>
          <a:p>
            <a:pPr indent="-298450" lvl="0" marL="457200" rtl="0" algn="l">
              <a:lnSpc>
                <a:spcPct val="80000"/>
              </a:lnSpc>
              <a:spcBef>
                <a:spcPts val="0"/>
              </a:spcBef>
              <a:spcAft>
                <a:spcPts val="0"/>
              </a:spcAft>
              <a:buClr>
                <a:srgbClr val="434343"/>
              </a:buClr>
              <a:buSzPts val="1100"/>
              <a:buFont typeface="Inter"/>
              <a:buChar char="●"/>
            </a:pPr>
            <a:r>
              <a:rPr lang="it" sz="1100">
                <a:solidFill>
                  <a:srgbClr val="434343"/>
                </a:solidFill>
                <a:latin typeface="Inter"/>
                <a:ea typeface="Inter"/>
                <a:cs typeface="Inter"/>
                <a:sym typeface="Inter"/>
              </a:rPr>
              <a:t>Moderate impact on peak amplitude, strong effect on bandwidth</a:t>
            </a:r>
            <a:endParaRPr sz="1100">
              <a:solidFill>
                <a:srgbClr val="434343"/>
              </a:solidFill>
              <a:latin typeface="Inter"/>
              <a:ea typeface="Inter"/>
              <a:cs typeface="Inter"/>
              <a:sym typeface="Inter"/>
            </a:endParaRPr>
          </a:p>
        </p:txBody>
      </p:sp>
      <p:sp>
        <p:nvSpPr>
          <p:cNvPr id="226" name="Google Shape;226;p29"/>
          <p:cNvSpPr txBox="1"/>
          <p:nvPr/>
        </p:nvSpPr>
        <p:spPr>
          <a:xfrm>
            <a:off x="3346800" y="3426100"/>
            <a:ext cx="2890800" cy="165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it" sz="1100" u="sng">
                <a:solidFill>
                  <a:schemeClr val="dk2"/>
                </a:solidFill>
                <a:latin typeface="Inter"/>
                <a:ea typeface="Inter"/>
                <a:cs typeface="Inter"/>
                <a:sym typeface="Inter"/>
              </a:rPr>
              <a:t>Effect of intrinsic loss α:</a:t>
            </a:r>
            <a:endParaRPr sz="1100" u="sng">
              <a:solidFill>
                <a:schemeClr val="dk2"/>
              </a:solidFill>
              <a:latin typeface="Inter"/>
              <a:ea typeface="Inter"/>
              <a:cs typeface="Inter"/>
              <a:sym typeface="Inter"/>
            </a:endParaRPr>
          </a:p>
          <a:p>
            <a:pPr indent="-298450" lvl="0" marL="457200" rtl="0" algn="l">
              <a:lnSpc>
                <a:spcPct val="80000"/>
              </a:lnSpc>
              <a:spcBef>
                <a:spcPts val="1200"/>
              </a:spcBef>
              <a:spcAft>
                <a:spcPts val="0"/>
              </a:spcAft>
              <a:buClr>
                <a:schemeClr val="dk2"/>
              </a:buClr>
              <a:buSzPts val="1100"/>
              <a:buFont typeface="Inter"/>
              <a:buChar char="●"/>
            </a:pPr>
            <a:r>
              <a:rPr lang="it" sz="1100">
                <a:solidFill>
                  <a:schemeClr val="dk2"/>
                </a:solidFill>
                <a:latin typeface="Inter"/>
                <a:ea typeface="Inter"/>
                <a:cs typeface="Inter"/>
                <a:sym typeface="Inter"/>
              </a:rPr>
              <a:t>↓ α ⇒ peak magnitude decreases (lower gain), no frequency shift</a:t>
            </a:r>
            <a:br>
              <a:rPr lang="it" sz="1100">
                <a:solidFill>
                  <a:schemeClr val="dk2"/>
                </a:solidFill>
                <a:latin typeface="Inter"/>
                <a:ea typeface="Inter"/>
                <a:cs typeface="Inter"/>
                <a:sym typeface="Inter"/>
              </a:rPr>
            </a:br>
            <a:endParaRPr sz="1100">
              <a:solidFill>
                <a:schemeClr val="dk2"/>
              </a:solidFill>
              <a:latin typeface="Inter"/>
              <a:ea typeface="Inter"/>
              <a:cs typeface="Inter"/>
              <a:sym typeface="Inter"/>
            </a:endParaRPr>
          </a:p>
          <a:p>
            <a:pPr indent="-298450" lvl="0" marL="457200" rtl="0" algn="l">
              <a:lnSpc>
                <a:spcPct val="80000"/>
              </a:lnSpc>
              <a:spcBef>
                <a:spcPts val="0"/>
              </a:spcBef>
              <a:spcAft>
                <a:spcPts val="0"/>
              </a:spcAft>
              <a:buClr>
                <a:schemeClr val="dk2"/>
              </a:buClr>
              <a:buSzPts val="1100"/>
              <a:buFont typeface="Inter"/>
              <a:buChar char="●"/>
            </a:pPr>
            <a:r>
              <a:rPr lang="it" sz="1100">
                <a:solidFill>
                  <a:schemeClr val="dk2"/>
                </a:solidFill>
                <a:latin typeface="Inter"/>
                <a:ea typeface="Inter"/>
                <a:cs typeface="Inter"/>
                <a:sym typeface="Inter"/>
              </a:rPr>
              <a:t>Increased temporal damping, noticeable RMSE growth</a:t>
            </a:r>
            <a:br>
              <a:rPr lang="it" sz="1100">
                <a:solidFill>
                  <a:schemeClr val="dk2"/>
                </a:solidFill>
                <a:latin typeface="Inter"/>
                <a:ea typeface="Inter"/>
                <a:cs typeface="Inter"/>
                <a:sym typeface="Inter"/>
              </a:rPr>
            </a:br>
            <a:endParaRPr sz="1100">
              <a:solidFill>
                <a:schemeClr val="dk2"/>
              </a:solidFill>
              <a:latin typeface="Inter"/>
              <a:ea typeface="Inter"/>
              <a:cs typeface="Inter"/>
              <a:sym typeface="Inter"/>
            </a:endParaRPr>
          </a:p>
          <a:p>
            <a:pPr indent="-298450" lvl="0" marL="457200" rtl="0" algn="l">
              <a:lnSpc>
                <a:spcPct val="80000"/>
              </a:lnSpc>
              <a:spcBef>
                <a:spcPts val="0"/>
              </a:spcBef>
              <a:spcAft>
                <a:spcPts val="0"/>
              </a:spcAft>
              <a:buClr>
                <a:schemeClr val="dk2"/>
              </a:buClr>
              <a:buSzPts val="1100"/>
              <a:buFont typeface="Inter"/>
              <a:buChar char="●"/>
            </a:pPr>
            <a:r>
              <a:rPr lang="it" sz="1100">
                <a:solidFill>
                  <a:schemeClr val="dk2"/>
                </a:solidFill>
                <a:latin typeface="Inter"/>
                <a:ea typeface="Inter"/>
                <a:cs typeface="Inter"/>
                <a:sym typeface="Inter"/>
              </a:rPr>
              <a:t>Lorentzian shape preserved, but the filter flattens vertically</a:t>
            </a:r>
            <a:endParaRPr sz="1100">
              <a:solidFill>
                <a:schemeClr val="dk2"/>
              </a:solidFill>
              <a:latin typeface="Inter"/>
              <a:ea typeface="Inter"/>
              <a:cs typeface="Inter"/>
              <a:sym typeface="Inter"/>
            </a:endParaRPr>
          </a:p>
        </p:txBody>
      </p:sp>
      <p:cxnSp>
        <p:nvCxnSpPr>
          <p:cNvPr id="227" name="Google Shape;227;p29"/>
          <p:cNvCxnSpPr/>
          <p:nvPr/>
        </p:nvCxnSpPr>
        <p:spPr>
          <a:xfrm>
            <a:off x="6237600" y="3496600"/>
            <a:ext cx="0" cy="1515600"/>
          </a:xfrm>
          <a:prstGeom prst="straightConnector1">
            <a:avLst/>
          </a:prstGeom>
          <a:noFill/>
          <a:ln cap="flat" cmpd="sng" w="9525">
            <a:solidFill>
              <a:schemeClr val="dk2"/>
            </a:solidFill>
            <a:prstDash val="solid"/>
            <a:round/>
            <a:headEnd len="med" w="med" type="none"/>
            <a:tailEnd len="med" w="med" type="none"/>
          </a:ln>
        </p:spPr>
      </p:cxnSp>
      <p:sp>
        <p:nvSpPr>
          <p:cNvPr id="228" name="Google Shape;228;p29"/>
          <p:cNvSpPr txBox="1"/>
          <p:nvPr/>
        </p:nvSpPr>
        <p:spPr>
          <a:xfrm>
            <a:off x="6301075" y="3426100"/>
            <a:ext cx="2798100" cy="165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it" sz="1100" u="sng">
                <a:solidFill>
                  <a:schemeClr val="dk2"/>
                </a:solidFill>
                <a:latin typeface="Inter"/>
                <a:ea typeface="Inter"/>
                <a:cs typeface="Inter"/>
                <a:sym typeface="Inter"/>
              </a:rPr>
              <a:t>Effect of detuning (</a:t>
            </a:r>
            <a:r>
              <a:rPr i="1" lang="it" sz="1100" u="sng">
                <a:solidFill>
                  <a:schemeClr val="dk2"/>
                </a:solidFill>
                <a:latin typeface="Inter"/>
                <a:ea typeface="Inter"/>
                <a:cs typeface="Inter"/>
                <a:sym typeface="Inter"/>
              </a:rPr>
              <a:t>n_eff</a:t>
            </a:r>
            <a:r>
              <a:rPr lang="it" sz="1100" u="sng">
                <a:solidFill>
                  <a:schemeClr val="dk2"/>
                </a:solidFill>
                <a:latin typeface="Inter"/>
                <a:ea typeface="Inter"/>
                <a:cs typeface="Inter"/>
                <a:sym typeface="Inter"/>
              </a:rPr>
              <a:t> variation):</a:t>
            </a:r>
            <a:endParaRPr sz="1100" u="sng">
              <a:solidFill>
                <a:schemeClr val="dk2"/>
              </a:solidFill>
              <a:latin typeface="Inter"/>
              <a:ea typeface="Inter"/>
              <a:cs typeface="Inter"/>
              <a:sym typeface="Inter"/>
            </a:endParaRPr>
          </a:p>
          <a:p>
            <a:pPr indent="-298450" lvl="0" marL="457200" rtl="0" algn="l">
              <a:lnSpc>
                <a:spcPct val="80000"/>
              </a:lnSpc>
              <a:spcBef>
                <a:spcPts val="1200"/>
              </a:spcBef>
              <a:spcAft>
                <a:spcPts val="0"/>
              </a:spcAft>
              <a:buClr>
                <a:schemeClr val="dk2"/>
              </a:buClr>
              <a:buSzPts val="1100"/>
              <a:buFont typeface="Inter"/>
              <a:buChar char="●"/>
            </a:pPr>
            <a:r>
              <a:rPr lang="it" sz="1100">
                <a:solidFill>
                  <a:schemeClr val="dk2"/>
                </a:solidFill>
                <a:latin typeface="Inter"/>
                <a:ea typeface="Inter"/>
                <a:cs typeface="Inter"/>
                <a:sym typeface="Inter"/>
              </a:rPr>
              <a:t>Horizontal shift of resonance peak ∝ Δ</a:t>
            </a:r>
            <a:r>
              <a:rPr i="1" lang="it" sz="1100">
                <a:solidFill>
                  <a:schemeClr val="dk2"/>
                </a:solidFill>
                <a:latin typeface="Inter"/>
                <a:ea typeface="Inter"/>
                <a:cs typeface="Inter"/>
                <a:sym typeface="Inter"/>
              </a:rPr>
              <a:t>n_eff</a:t>
            </a:r>
            <a:br>
              <a:rPr lang="it" sz="1100">
                <a:solidFill>
                  <a:schemeClr val="dk2"/>
                </a:solidFill>
                <a:latin typeface="Inter"/>
                <a:ea typeface="Inter"/>
                <a:cs typeface="Inter"/>
                <a:sym typeface="Inter"/>
              </a:rPr>
            </a:br>
            <a:endParaRPr sz="1100">
              <a:solidFill>
                <a:schemeClr val="dk2"/>
              </a:solidFill>
              <a:latin typeface="Inter"/>
              <a:ea typeface="Inter"/>
              <a:cs typeface="Inter"/>
              <a:sym typeface="Inter"/>
            </a:endParaRPr>
          </a:p>
          <a:p>
            <a:pPr indent="-298450" lvl="0" marL="457200" rtl="0" algn="l">
              <a:lnSpc>
                <a:spcPct val="80000"/>
              </a:lnSpc>
              <a:spcBef>
                <a:spcPts val="0"/>
              </a:spcBef>
              <a:spcAft>
                <a:spcPts val="0"/>
              </a:spcAft>
              <a:buClr>
                <a:schemeClr val="dk2"/>
              </a:buClr>
              <a:buSzPts val="1100"/>
              <a:buFont typeface="Inter"/>
              <a:buChar char="●"/>
            </a:pPr>
            <a:r>
              <a:rPr lang="it" sz="1100">
                <a:solidFill>
                  <a:schemeClr val="dk2"/>
                </a:solidFill>
                <a:latin typeface="Inter"/>
                <a:ea typeface="Inter"/>
                <a:cs typeface="Inter"/>
                <a:sym typeface="Inter"/>
              </a:rPr>
              <a:t>Signal drifts out of band ⇒ nearly uniform attenuation</a:t>
            </a:r>
            <a:br>
              <a:rPr lang="it" sz="1100">
                <a:solidFill>
                  <a:schemeClr val="dk2"/>
                </a:solidFill>
                <a:latin typeface="Inter"/>
                <a:ea typeface="Inter"/>
                <a:cs typeface="Inter"/>
                <a:sym typeface="Inter"/>
              </a:rPr>
            </a:br>
            <a:endParaRPr sz="1100">
              <a:solidFill>
                <a:schemeClr val="dk2"/>
              </a:solidFill>
              <a:latin typeface="Inter"/>
              <a:ea typeface="Inter"/>
              <a:cs typeface="Inter"/>
              <a:sym typeface="Inter"/>
            </a:endParaRPr>
          </a:p>
          <a:p>
            <a:pPr indent="-298450" lvl="0" marL="457200" rtl="0" algn="l">
              <a:lnSpc>
                <a:spcPct val="80000"/>
              </a:lnSpc>
              <a:spcBef>
                <a:spcPts val="0"/>
              </a:spcBef>
              <a:spcAft>
                <a:spcPts val="0"/>
              </a:spcAft>
              <a:buClr>
                <a:schemeClr val="dk2"/>
              </a:buClr>
              <a:buSzPts val="1100"/>
              <a:buFont typeface="Inter"/>
              <a:buChar char="●"/>
            </a:pPr>
            <a:r>
              <a:rPr lang="it" sz="1100">
                <a:solidFill>
                  <a:schemeClr val="dk2"/>
                </a:solidFill>
                <a:latin typeface="Inter"/>
                <a:ea typeface="Inter"/>
                <a:cs typeface="Inter"/>
                <a:sym typeface="Inter"/>
              </a:rPr>
              <a:t>No distortion in shape: this is an alignment issue, not a selectivity issue	</a:t>
            </a:r>
            <a:endParaRPr sz="1100">
              <a:solidFill>
                <a:schemeClr val="dk2"/>
              </a:solidFill>
              <a:latin typeface="Inter"/>
              <a:ea typeface="Inter"/>
              <a:cs typeface="Inter"/>
              <a:sym typeface="Inte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0"/>
          <p:cNvSpPr txBox="1"/>
          <p:nvPr>
            <p:ph idx="4294967295" type="ctrTitle"/>
          </p:nvPr>
        </p:nvSpPr>
        <p:spPr>
          <a:xfrm>
            <a:off x="178925" y="1937738"/>
            <a:ext cx="4803600" cy="6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it" sz="4000">
                <a:solidFill>
                  <a:srgbClr val="E69138"/>
                </a:solidFill>
                <a:latin typeface="Inter"/>
                <a:ea typeface="Inter"/>
                <a:cs typeface="Inter"/>
                <a:sym typeface="Inter"/>
              </a:rPr>
              <a:t>FIRST ORDER ODE</a:t>
            </a:r>
            <a:endParaRPr b="1" sz="4000">
              <a:solidFill>
                <a:srgbClr val="E69138"/>
              </a:solidFill>
              <a:latin typeface="Inter"/>
              <a:ea typeface="Inter"/>
              <a:cs typeface="Inter"/>
              <a:sym typeface="Inter"/>
            </a:endParaRPr>
          </a:p>
        </p:txBody>
      </p:sp>
      <p:sp>
        <p:nvSpPr>
          <p:cNvPr id="234" name="Google Shape;234;p30"/>
          <p:cNvSpPr/>
          <p:nvPr/>
        </p:nvSpPr>
        <p:spPr>
          <a:xfrm flipH="1" rot="10800000">
            <a:off x="5213675" y="2243613"/>
            <a:ext cx="3930300" cy="190800"/>
          </a:xfrm>
          <a:prstGeom prst="rect">
            <a:avLst/>
          </a:prstGeom>
          <a:solidFill>
            <a:srgbClr val="F39C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p>
        </p:txBody>
      </p:sp>
      <p:sp>
        <p:nvSpPr>
          <p:cNvPr id="235" name="Google Shape;235;p30"/>
          <p:cNvSpPr txBox="1"/>
          <p:nvPr/>
        </p:nvSpPr>
        <p:spPr>
          <a:xfrm>
            <a:off x="231850" y="2659163"/>
            <a:ext cx="6282000" cy="546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it">
                <a:solidFill>
                  <a:srgbClr val="666666"/>
                </a:solidFill>
                <a:latin typeface="Inter Light"/>
                <a:ea typeface="Inter Light"/>
                <a:cs typeface="Inter Light"/>
                <a:sym typeface="Inter Light"/>
              </a:rPr>
              <a:t>Coupling</a:t>
            </a:r>
            <a:r>
              <a:rPr lang="it">
                <a:solidFill>
                  <a:srgbClr val="666666"/>
                </a:solidFill>
                <a:latin typeface="Inter Light"/>
                <a:ea typeface="Inter Light"/>
                <a:cs typeface="Inter Light"/>
                <a:sym typeface="Inter Light"/>
              </a:rPr>
              <a:t> Tolerance 0% | 1% </a:t>
            </a:r>
            <a:r>
              <a:rPr lang="it">
                <a:solidFill>
                  <a:srgbClr val="666666"/>
                </a:solidFill>
                <a:latin typeface="Inter Light"/>
                <a:ea typeface="Inter Light"/>
                <a:cs typeface="Inter Light"/>
                <a:sym typeface="Inter Light"/>
              </a:rPr>
              <a:t>| 2% | 3% | 4% | 5%</a:t>
            </a:r>
            <a:endParaRPr>
              <a:solidFill>
                <a:srgbClr val="666666"/>
              </a:solidFill>
              <a:latin typeface="Inter Light"/>
              <a:ea typeface="Inter Light"/>
              <a:cs typeface="Inter Light"/>
              <a:sym typeface="Inter Light"/>
            </a:endParaRPr>
          </a:p>
        </p:txBody>
      </p:sp>
      <p:sp>
        <p:nvSpPr>
          <p:cNvPr id="236" name="Google Shape;236;p30"/>
          <p:cNvSpPr/>
          <p:nvPr/>
        </p:nvSpPr>
        <p:spPr>
          <a:xfrm flipH="1" rot="10800000">
            <a:off x="0" y="4952688"/>
            <a:ext cx="3930300" cy="190800"/>
          </a:xfrm>
          <a:prstGeom prst="rect">
            <a:avLst/>
          </a:prstGeom>
          <a:solidFill>
            <a:srgbClr val="F39C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p>
        </p:txBody>
      </p:sp>
      <p:sp>
        <p:nvSpPr>
          <p:cNvPr id="237" name="Google Shape;237;p30"/>
          <p:cNvSpPr/>
          <p:nvPr/>
        </p:nvSpPr>
        <p:spPr>
          <a:xfrm>
            <a:off x="8916900" y="0"/>
            <a:ext cx="227100" cy="2127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31"/>
          <p:cNvPicPr preferRelativeResize="0"/>
          <p:nvPr/>
        </p:nvPicPr>
        <p:blipFill>
          <a:blip r:embed="rId3">
            <a:alphaModFix/>
          </a:blip>
          <a:stretch>
            <a:fillRect/>
          </a:stretch>
        </p:blipFill>
        <p:spPr>
          <a:xfrm>
            <a:off x="1318067" y="152399"/>
            <a:ext cx="6507866" cy="4838702"/>
          </a:xfrm>
          <a:prstGeom prst="rect">
            <a:avLst/>
          </a:prstGeom>
          <a:noFill/>
          <a:ln>
            <a:noFill/>
          </a:ln>
        </p:spPr>
      </p:pic>
      <p:sp>
        <p:nvSpPr>
          <p:cNvPr id="243" name="Google Shape;243;p31"/>
          <p:cNvSpPr txBox="1"/>
          <p:nvPr/>
        </p:nvSpPr>
        <p:spPr>
          <a:xfrm>
            <a:off x="2716875" y="54525"/>
            <a:ext cx="3823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100">
                <a:solidFill>
                  <a:schemeClr val="dk2"/>
                </a:solidFill>
              </a:rPr>
              <a:t>Perfect Coupling</a:t>
            </a:r>
            <a:endParaRPr sz="1100">
              <a:solidFill>
                <a:schemeClr val="dk2"/>
              </a:solidFill>
            </a:endParaRPr>
          </a:p>
        </p:txBody>
      </p:sp>
      <p:sp>
        <p:nvSpPr>
          <p:cNvPr id="244" name="Google Shape;244;p31"/>
          <p:cNvSpPr/>
          <p:nvPr/>
        </p:nvSpPr>
        <p:spPr>
          <a:xfrm>
            <a:off x="8916900" y="0"/>
            <a:ext cx="227100" cy="2127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id="64" name="Google Shape;64;p14" title="unnamed.png"/>
          <p:cNvPicPr preferRelativeResize="0"/>
          <p:nvPr>
            <p:ph idx="2" type="pic"/>
          </p:nvPr>
        </p:nvPicPr>
        <p:blipFill rotWithShape="1">
          <a:blip r:embed="rId3">
            <a:alphaModFix/>
          </a:blip>
          <a:srcRect b="0" l="2776" r="2785" t="0"/>
          <a:stretch/>
        </p:blipFill>
        <p:spPr>
          <a:xfrm>
            <a:off x="-316975" y="0"/>
            <a:ext cx="4857600" cy="5143500"/>
          </a:xfrm>
          <a:prstGeom prst="roundRect">
            <a:avLst>
              <a:gd fmla="val 5130" name="adj"/>
            </a:avLst>
          </a:prstGeom>
          <a:noFill/>
          <a:ln>
            <a:noFill/>
          </a:ln>
        </p:spPr>
      </p:pic>
      <p:sp>
        <p:nvSpPr>
          <p:cNvPr id="65" name="Google Shape;65;p14"/>
          <p:cNvSpPr txBox="1"/>
          <p:nvPr>
            <p:ph idx="4294967295" type="ctrTitle"/>
          </p:nvPr>
        </p:nvSpPr>
        <p:spPr>
          <a:xfrm>
            <a:off x="4794125" y="984125"/>
            <a:ext cx="4090800" cy="6264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r>
              <a:rPr b="1" lang="it" sz="2400">
                <a:solidFill>
                  <a:srgbClr val="E69138"/>
                </a:solidFill>
                <a:latin typeface="Inter"/>
                <a:ea typeface="Inter"/>
                <a:cs typeface="Inter"/>
                <a:sym typeface="Inter"/>
              </a:rPr>
              <a:t>INTRODUCTION</a:t>
            </a:r>
            <a:endParaRPr b="1" sz="2400">
              <a:solidFill>
                <a:srgbClr val="E69138"/>
              </a:solidFill>
              <a:latin typeface="Inter"/>
              <a:ea typeface="Inter"/>
              <a:cs typeface="Inter"/>
              <a:sym typeface="Inter"/>
            </a:endParaRPr>
          </a:p>
        </p:txBody>
      </p:sp>
      <p:sp>
        <p:nvSpPr>
          <p:cNvPr id="66" name="Google Shape;66;p14"/>
          <p:cNvSpPr txBox="1"/>
          <p:nvPr/>
        </p:nvSpPr>
        <p:spPr>
          <a:xfrm>
            <a:off x="4794125" y="1538525"/>
            <a:ext cx="4090800" cy="2096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it" sz="1100">
                <a:solidFill>
                  <a:schemeClr val="dk2"/>
                </a:solidFill>
                <a:latin typeface="Inter"/>
                <a:ea typeface="Inter"/>
                <a:cs typeface="Inter"/>
                <a:sym typeface="Inter"/>
              </a:rPr>
              <a:t>We present a simulation-based optical computing framework to solve linear ordinary differential equations (ODEs) up to third order, using cascaded microring resonators (MRRs).</a:t>
            </a:r>
            <a:br>
              <a:rPr lang="it" sz="1100">
                <a:solidFill>
                  <a:schemeClr val="dk2"/>
                </a:solidFill>
                <a:latin typeface="Inter"/>
                <a:ea typeface="Inter"/>
                <a:cs typeface="Inter"/>
                <a:sym typeface="Inter"/>
              </a:rPr>
            </a:br>
            <a:r>
              <a:rPr lang="it" sz="1100">
                <a:solidFill>
                  <a:schemeClr val="dk2"/>
                </a:solidFill>
                <a:latin typeface="Inter"/>
                <a:ea typeface="Inter"/>
                <a:cs typeface="Inter"/>
                <a:sym typeface="Inter"/>
              </a:rPr>
              <a:t>Our key contributions:</a:t>
            </a:r>
            <a:endParaRPr sz="1100">
              <a:solidFill>
                <a:schemeClr val="dk2"/>
              </a:solidFill>
              <a:latin typeface="Inter"/>
              <a:ea typeface="Inter"/>
              <a:cs typeface="Inter"/>
              <a:sym typeface="Inter"/>
            </a:endParaRPr>
          </a:p>
          <a:p>
            <a:pPr indent="-298450" lvl="0" marL="457200" rtl="0" algn="l">
              <a:lnSpc>
                <a:spcPct val="115000"/>
              </a:lnSpc>
              <a:spcBef>
                <a:spcPts val="1200"/>
              </a:spcBef>
              <a:spcAft>
                <a:spcPts val="0"/>
              </a:spcAft>
              <a:buClr>
                <a:schemeClr val="dk2"/>
              </a:buClr>
              <a:buSzPts val="1100"/>
              <a:buFont typeface="Inter"/>
              <a:buChar char="●"/>
            </a:pPr>
            <a:r>
              <a:rPr lang="it" sz="1100">
                <a:solidFill>
                  <a:schemeClr val="dk2"/>
                </a:solidFill>
                <a:latin typeface="Inter"/>
                <a:ea typeface="Inter"/>
                <a:cs typeface="Inter"/>
                <a:sym typeface="Inter"/>
              </a:rPr>
              <a:t>Generalized a known first-order photonic ODE solver to arbitrary linear orders.</a:t>
            </a:r>
            <a:endParaRPr sz="1100">
              <a:solidFill>
                <a:schemeClr val="dk2"/>
              </a:solidFill>
              <a:latin typeface="Inter"/>
              <a:ea typeface="Inter"/>
              <a:cs typeface="Inter"/>
              <a:sym typeface="Inter"/>
            </a:endParaRPr>
          </a:p>
          <a:p>
            <a:pPr indent="-298450" lvl="0" marL="457200" rtl="0" algn="l">
              <a:lnSpc>
                <a:spcPct val="115000"/>
              </a:lnSpc>
              <a:spcBef>
                <a:spcPts val="0"/>
              </a:spcBef>
              <a:spcAft>
                <a:spcPts val="0"/>
              </a:spcAft>
              <a:buClr>
                <a:schemeClr val="dk2"/>
              </a:buClr>
              <a:buSzPts val="1100"/>
              <a:buFont typeface="Inter"/>
              <a:buChar char="●"/>
            </a:pPr>
            <a:r>
              <a:rPr lang="it" sz="1100">
                <a:solidFill>
                  <a:schemeClr val="dk2"/>
                </a:solidFill>
                <a:latin typeface="Inter"/>
                <a:ea typeface="Inter"/>
                <a:cs typeface="Inter"/>
                <a:sym typeface="Inter"/>
              </a:rPr>
              <a:t>Modeled a frequency-domain MRR transfer function to model the system behaviour.</a:t>
            </a:r>
            <a:endParaRPr sz="1200">
              <a:solidFill>
                <a:schemeClr val="dk2"/>
              </a:solidFill>
              <a:latin typeface="Inter"/>
              <a:ea typeface="Inter"/>
              <a:cs typeface="Inter"/>
              <a:sym typeface="Inter"/>
            </a:endParaRPr>
          </a:p>
          <a:p>
            <a:pPr indent="-298450" lvl="0" marL="457200" rtl="0" algn="l">
              <a:lnSpc>
                <a:spcPct val="115000"/>
              </a:lnSpc>
              <a:spcBef>
                <a:spcPts val="0"/>
              </a:spcBef>
              <a:spcAft>
                <a:spcPts val="0"/>
              </a:spcAft>
              <a:buClr>
                <a:schemeClr val="dk2"/>
              </a:buClr>
              <a:buSzPts val="1100"/>
              <a:buFont typeface="Inter"/>
              <a:buChar char="●"/>
            </a:pPr>
            <a:r>
              <a:rPr lang="it" sz="1100">
                <a:solidFill>
                  <a:schemeClr val="dk2"/>
                </a:solidFill>
                <a:latin typeface="Inter"/>
                <a:ea typeface="Inter"/>
                <a:cs typeface="Inter"/>
                <a:sym typeface="Inter"/>
              </a:rPr>
              <a:t>Validated results by comparing inverse FFT outputs from MRR models against ODE45 time-domain simulations.</a:t>
            </a:r>
            <a:endParaRPr sz="1100">
              <a:solidFill>
                <a:schemeClr val="dk2"/>
              </a:solidFill>
              <a:latin typeface="Inter"/>
              <a:ea typeface="Inter"/>
              <a:cs typeface="Inter"/>
              <a:sym typeface="Inter"/>
            </a:endParaRPr>
          </a:p>
          <a:p>
            <a:pPr indent="0" lvl="0" marL="0" rtl="0" algn="just">
              <a:spcBef>
                <a:spcPts val="1200"/>
              </a:spcBef>
              <a:spcAft>
                <a:spcPts val="0"/>
              </a:spcAft>
              <a:buNone/>
            </a:pPr>
            <a:r>
              <a:t/>
            </a:r>
            <a:endParaRPr sz="1100">
              <a:solidFill>
                <a:schemeClr val="dk2"/>
              </a:solidFill>
              <a:latin typeface="Inter"/>
              <a:ea typeface="Inter"/>
              <a:cs typeface="Inter"/>
              <a:sym typeface="Inter"/>
            </a:endParaRPr>
          </a:p>
        </p:txBody>
      </p:sp>
      <p:sp>
        <p:nvSpPr>
          <p:cNvPr id="67" name="Google Shape;67;p14"/>
          <p:cNvSpPr/>
          <p:nvPr/>
        </p:nvSpPr>
        <p:spPr>
          <a:xfrm>
            <a:off x="5423475" y="1474650"/>
            <a:ext cx="3461400" cy="30900"/>
          </a:xfrm>
          <a:prstGeom prst="rect">
            <a:avLst/>
          </a:prstGeom>
          <a:solidFill>
            <a:srgbClr val="F39C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 name="Google Shape;68;p14"/>
          <p:cNvSpPr/>
          <p:nvPr/>
        </p:nvSpPr>
        <p:spPr>
          <a:xfrm>
            <a:off x="8917025" y="0"/>
            <a:ext cx="227100" cy="212700"/>
          </a:xfrm>
          <a:prstGeom prst="rect">
            <a:avLst/>
          </a:prstGeom>
          <a:solidFill>
            <a:srgbClr val="1880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2"/>
          <p:cNvSpPr txBox="1"/>
          <p:nvPr/>
        </p:nvSpPr>
        <p:spPr>
          <a:xfrm>
            <a:off x="2716875" y="54525"/>
            <a:ext cx="3823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100">
                <a:solidFill>
                  <a:schemeClr val="dk2"/>
                </a:solidFill>
              </a:rPr>
              <a:t>1% Coupling Tolerance</a:t>
            </a:r>
            <a:endParaRPr sz="1100">
              <a:solidFill>
                <a:schemeClr val="dk2"/>
              </a:solidFill>
            </a:endParaRPr>
          </a:p>
        </p:txBody>
      </p:sp>
      <p:pic>
        <p:nvPicPr>
          <p:cNvPr id="250" name="Google Shape;250;p32"/>
          <p:cNvPicPr preferRelativeResize="0"/>
          <p:nvPr/>
        </p:nvPicPr>
        <p:blipFill>
          <a:blip r:embed="rId3">
            <a:alphaModFix/>
          </a:blip>
          <a:stretch>
            <a:fillRect/>
          </a:stretch>
        </p:blipFill>
        <p:spPr>
          <a:xfrm>
            <a:off x="1644796" y="356661"/>
            <a:ext cx="5854407" cy="4430177"/>
          </a:xfrm>
          <a:prstGeom prst="rect">
            <a:avLst/>
          </a:prstGeom>
          <a:noFill/>
          <a:ln>
            <a:noFill/>
          </a:ln>
        </p:spPr>
      </p:pic>
      <p:sp>
        <p:nvSpPr>
          <p:cNvPr id="251" name="Google Shape;251;p32"/>
          <p:cNvSpPr/>
          <p:nvPr/>
        </p:nvSpPr>
        <p:spPr>
          <a:xfrm>
            <a:off x="8916900" y="0"/>
            <a:ext cx="227100" cy="2127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3"/>
          <p:cNvSpPr txBox="1"/>
          <p:nvPr/>
        </p:nvSpPr>
        <p:spPr>
          <a:xfrm>
            <a:off x="2716875" y="54525"/>
            <a:ext cx="3823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100">
                <a:solidFill>
                  <a:schemeClr val="dk2"/>
                </a:solidFill>
              </a:rPr>
              <a:t>2</a:t>
            </a:r>
            <a:r>
              <a:rPr lang="it" sz="1100">
                <a:solidFill>
                  <a:schemeClr val="dk2"/>
                </a:solidFill>
              </a:rPr>
              <a:t>% Coupling Tolerance</a:t>
            </a:r>
            <a:endParaRPr sz="1100">
              <a:solidFill>
                <a:schemeClr val="dk2"/>
              </a:solidFill>
            </a:endParaRPr>
          </a:p>
        </p:txBody>
      </p:sp>
      <p:pic>
        <p:nvPicPr>
          <p:cNvPr id="257" name="Google Shape;257;p33"/>
          <p:cNvPicPr preferRelativeResize="0"/>
          <p:nvPr/>
        </p:nvPicPr>
        <p:blipFill>
          <a:blip r:embed="rId3">
            <a:alphaModFix/>
          </a:blip>
          <a:stretch>
            <a:fillRect/>
          </a:stretch>
        </p:blipFill>
        <p:spPr>
          <a:xfrm>
            <a:off x="1580281" y="356663"/>
            <a:ext cx="5983437" cy="4430175"/>
          </a:xfrm>
          <a:prstGeom prst="rect">
            <a:avLst/>
          </a:prstGeom>
          <a:noFill/>
          <a:ln>
            <a:noFill/>
          </a:ln>
        </p:spPr>
      </p:pic>
      <p:sp>
        <p:nvSpPr>
          <p:cNvPr id="258" name="Google Shape;258;p33"/>
          <p:cNvSpPr/>
          <p:nvPr/>
        </p:nvSpPr>
        <p:spPr>
          <a:xfrm>
            <a:off x="8916900" y="0"/>
            <a:ext cx="227100" cy="2127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4"/>
          <p:cNvSpPr txBox="1"/>
          <p:nvPr/>
        </p:nvSpPr>
        <p:spPr>
          <a:xfrm>
            <a:off x="2716875" y="54525"/>
            <a:ext cx="3823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100">
                <a:solidFill>
                  <a:schemeClr val="dk2"/>
                </a:solidFill>
              </a:rPr>
              <a:t>3% Coupling Tolerance</a:t>
            </a:r>
            <a:endParaRPr sz="1100">
              <a:solidFill>
                <a:schemeClr val="dk2"/>
              </a:solidFill>
            </a:endParaRPr>
          </a:p>
        </p:txBody>
      </p:sp>
      <p:pic>
        <p:nvPicPr>
          <p:cNvPr id="264" name="Google Shape;264;p34"/>
          <p:cNvPicPr preferRelativeResize="0"/>
          <p:nvPr/>
        </p:nvPicPr>
        <p:blipFill>
          <a:blip r:embed="rId3">
            <a:alphaModFix/>
          </a:blip>
          <a:stretch>
            <a:fillRect/>
          </a:stretch>
        </p:blipFill>
        <p:spPr>
          <a:xfrm>
            <a:off x="1531683" y="356662"/>
            <a:ext cx="6080634" cy="4430176"/>
          </a:xfrm>
          <a:prstGeom prst="rect">
            <a:avLst/>
          </a:prstGeom>
          <a:noFill/>
          <a:ln>
            <a:noFill/>
          </a:ln>
        </p:spPr>
      </p:pic>
      <p:sp>
        <p:nvSpPr>
          <p:cNvPr id="265" name="Google Shape;265;p34"/>
          <p:cNvSpPr/>
          <p:nvPr/>
        </p:nvSpPr>
        <p:spPr>
          <a:xfrm>
            <a:off x="8916900" y="0"/>
            <a:ext cx="227100" cy="2127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5"/>
          <p:cNvSpPr txBox="1"/>
          <p:nvPr/>
        </p:nvSpPr>
        <p:spPr>
          <a:xfrm>
            <a:off x="2716875" y="54525"/>
            <a:ext cx="3823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100">
                <a:solidFill>
                  <a:schemeClr val="dk2"/>
                </a:solidFill>
              </a:rPr>
              <a:t>4</a:t>
            </a:r>
            <a:r>
              <a:rPr lang="it" sz="1100">
                <a:solidFill>
                  <a:schemeClr val="dk2"/>
                </a:solidFill>
              </a:rPr>
              <a:t>% Coupling Tolerance</a:t>
            </a:r>
            <a:endParaRPr sz="1100">
              <a:solidFill>
                <a:schemeClr val="dk2"/>
              </a:solidFill>
            </a:endParaRPr>
          </a:p>
        </p:txBody>
      </p:sp>
      <p:pic>
        <p:nvPicPr>
          <p:cNvPr id="271" name="Google Shape;271;p35"/>
          <p:cNvPicPr preferRelativeResize="0"/>
          <p:nvPr/>
        </p:nvPicPr>
        <p:blipFill>
          <a:blip r:embed="rId3">
            <a:alphaModFix/>
          </a:blip>
          <a:stretch>
            <a:fillRect/>
          </a:stretch>
        </p:blipFill>
        <p:spPr>
          <a:xfrm>
            <a:off x="1747255" y="356662"/>
            <a:ext cx="5649491" cy="4430176"/>
          </a:xfrm>
          <a:prstGeom prst="rect">
            <a:avLst/>
          </a:prstGeom>
          <a:noFill/>
          <a:ln>
            <a:noFill/>
          </a:ln>
        </p:spPr>
      </p:pic>
      <p:sp>
        <p:nvSpPr>
          <p:cNvPr id="272" name="Google Shape;272;p35"/>
          <p:cNvSpPr/>
          <p:nvPr/>
        </p:nvSpPr>
        <p:spPr>
          <a:xfrm>
            <a:off x="8916900" y="0"/>
            <a:ext cx="227100" cy="2127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6"/>
          <p:cNvSpPr txBox="1"/>
          <p:nvPr/>
        </p:nvSpPr>
        <p:spPr>
          <a:xfrm>
            <a:off x="2716875" y="54525"/>
            <a:ext cx="3823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100">
                <a:solidFill>
                  <a:schemeClr val="dk2"/>
                </a:solidFill>
              </a:rPr>
              <a:t>5</a:t>
            </a:r>
            <a:r>
              <a:rPr lang="it" sz="1100">
                <a:solidFill>
                  <a:schemeClr val="dk2"/>
                </a:solidFill>
              </a:rPr>
              <a:t>% Coupling Tolerance</a:t>
            </a:r>
            <a:endParaRPr sz="1100">
              <a:solidFill>
                <a:schemeClr val="dk2"/>
              </a:solidFill>
            </a:endParaRPr>
          </a:p>
        </p:txBody>
      </p:sp>
      <p:pic>
        <p:nvPicPr>
          <p:cNvPr id="278" name="Google Shape;278;p36"/>
          <p:cNvPicPr preferRelativeResize="0"/>
          <p:nvPr/>
        </p:nvPicPr>
        <p:blipFill>
          <a:blip r:embed="rId3">
            <a:alphaModFix/>
          </a:blip>
          <a:stretch>
            <a:fillRect/>
          </a:stretch>
        </p:blipFill>
        <p:spPr>
          <a:xfrm>
            <a:off x="1602067" y="356662"/>
            <a:ext cx="5939865" cy="4430177"/>
          </a:xfrm>
          <a:prstGeom prst="rect">
            <a:avLst/>
          </a:prstGeom>
          <a:noFill/>
          <a:ln>
            <a:noFill/>
          </a:ln>
        </p:spPr>
      </p:pic>
      <p:sp>
        <p:nvSpPr>
          <p:cNvPr id="279" name="Google Shape;279;p36"/>
          <p:cNvSpPr/>
          <p:nvPr/>
        </p:nvSpPr>
        <p:spPr>
          <a:xfrm>
            <a:off x="8916900" y="0"/>
            <a:ext cx="227100" cy="2127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7"/>
          <p:cNvSpPr txBox="1"/>
          <p:nvPr/>
        </p:nvSpPr>
        <p:spPr>
          <a:xfrm>
            <a:off x="5305525" y="386200"/>
            <a:ext cx="3063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800">
                <a:solidFill>
                  <a:schemeClr val="dk2"/>
                </a:solidFill>
              </a:rPr>
              <a:t>Zoom on 1% Coupling Tolerance</a:t>
            </a:r>
            <a:endParaRPr sz="1800">
              <a:solidFill>
                <a:schemeClr val="dk2"/>
              </a:solidFill>
            </a:endParaRPr>
          </a:p>
        </p:txBody>
      </p:sp>
      <p:pic>
        <p:nvPicPr>
          <p:cNvPr id="285" name="Google Shape;285;p37"/>
          <p:cNvPicPr preferRelativeResize="0"/>
          <p:nvPr/>
        </p:nvPicPr>
        <p:blipFill>
          <a:blip r:embed="rId3">
            <a:alphaModFix/>
          </a:blip>
          <a:stretch>
            <a:fillRect/>
          </a:stretch>
        </p:blipFill>
        <p:spPr>
          <a:xfrm>
            <a:off x="152400" y="864750"/>
            <a:ext cx="4958845" cy="3713599"/>
          </a:xfrm>
          <a:prstGeom prst="rect">
            <a:avLst/>
          </a:prstGeom>
          <a:noFill/>
          <a:ln>
            <a:noFill/>
          </a:ln>
        </p:spPr>
      </p:pic>
      <p:pic>
        <p:nvPicPr>
          <p:cNvPr id="286" name="Google Shape;286;p37"/>
          <p:cNvPicPr preferRelativeResize="0"/>
          <p:nvPr/>
        </p:nvPicPr>
        <p:blipFill>
          <a:blip r:embed="rId4">
            <a:alphaModFix/>
          </a:blip>
          <a:stretch>
            <a:fillRect/>
          </a:stretch>
        </p:blipFill>
        <p:spPr>
          <a:xfrm>
            <a:off x="4891100" y="1277500"/>
            <a:ext cx="4100500" cy="3167501"/>
          </a:xfrm>
          <a:prstGeom prst="rect">
            <a:avLst/>
          </a:prstGeom>
          <a:noFill/>
          <a:ln>
            <a:noFill/>
          </a:ln>
        </p:spPr>
      </p:pic>
      <p:sp>
        <p:nvSpPr>
          <p:cNvPr id="287" name="Google Shape;287;p37"/>
          <p:cNvSpPr/>
          <p:nvPr/>
        </p:nvSpPr>
        <p:spPr>
          <a:xfrm>
            <a:off x="8916900" y="0"/>
            <a:ext cx="227100" cy="2127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8"/>
          <p:cNvSpPr txBox="1"/>
          <p:nvPr>
            <p:ph idx="4294967295" type="ctrTitle"/>
          </p:nvPr>
        </p:nvSpPr>
        <p:spPr>
          <a:xfrm>
            <a:off x="178925" y="1937750"/>
            <a:ext cx="5921400" cy="6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it" sz="4000">
                <a:solidFill>
                  <a:srgbClr val="E69138"/>
                </a:solidFill>
                <a:latin typeface="Inter"/>
                <a:ea typeface="Inter"/>
                <a:cs typeface="Inter"/>
                <a:sym typeface="Inter"/>
              </a:rPr>
              <a:t>SECOND</a:t>
            </a:r>
            <a:r>
              <a:rPr b="1" lang="it" sz="4000">
                <a:solidFill>
                  <a:srgbClr val="E69138"/>
                </a:solidFill>
                <a:latin typeface="Inter"/>
                <a:ea typeface="Inter"/>
                <a:cs typeface="Inter"/>
                <a:sym typeface="Inter"/>
              </a:rPr>
              <a:t> ORDER ODEs</a:t>
            </a:r>
            <a:endParaRPr b="1" sz="4000">
              <a:solidFill>
                <a:srgbClr val="E69138"/>
              </a:solidFill>
              <a:latin typeface="Inter"/>
              <a:ea typeface="Inter"/>
              <a:cs typeface="Inter"/>
              <a:sym typeface="Inter"/>
            </a:endParaRPr>
          </a:p>
        </p:txBody>
      </p:sp>
      <p:sp>
        <p:nvSpPr>
          <p:cNvPr id="293" name="Google Shape;293;p38"/>
          <p:cNvSpPr/>
          <p:nvPr/>
        </p:nvSpPr>
        <p:spPr>
          <a:xfrm flipH="1" rot="10800000">
            <a:off x="6089575" y="2243625"/>
            <a:ext cx="3054300" cy="190800"/>
          </a:xfrm>
          <a:prstGeom prst="rect">
            <a:avLst/>
          </a:prstGeom>
          <a:solidFill>
            <a:srgbClr val="F39C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p>
        </p:txBody>
      </p:sp>
      <p:sp>
        <p:nvSpPr>
          <p:cNvPr id="294" name="Google Shape;294;p38"/>
          <p:cNvSpPr txBox="1"/>
          <p:nvPr/>
        </p:nvSpPr>
        <p:spPr>
          <a:xfrm>
            <a:off x="231850" y="2659163"/>
            <a:ext cx="6282000" cy="546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it">
                <a:solidFill>
                  <a:srgbClr val="666666"/>
                </a:solidFill>
                <a:latin typeface="Inter Light"/>
                <a:ea typeface="Inter Light"/>
                <a:cs typeface="Inter Light"/>
                <a:sym typeface="Inter Light"/>
              </a:rPr>
              <a:t>Coupling Tolerance 0% | 1% | 2% | 3% </a:t>
            </a:r>
            <a:r>
              <a:rPr lang="it">
                <a:solidFill>
                  <a:srgbClr val="666666"/>
                </a:solidFill>
                <a:latin typeface="Inter Light"/>
                <a:ea typeface="Inter Light"/>
                <a:cs typeface="Inter Light"/>
                <a:sym typeface="Inter Light"/>
              </a:rPr>
              <a:t>| 4% | 5%</a:t>
            </a:r>
            <a:r>
              <a:rPr lang="it">
                <a:solidFill>
                  <a:srgbClr val="666666"/>
                </a:solidFill>
                <a:latin typeface="Inter Light"/>
                <a:ea typeface="Inter Light"/>
                <a:cs typeface="Inter Light"/>
                <a:sym typeface="Inter Light"/>
              </a:rPr>
              <a:t> </a:t>
            </a:r>
            <a:endParaRPr>
              <a:solidFill>
                <a:srgbClr val="666666"/>
              </a:solidFill>
              <a:latin typeface="Inter Light"/>
              <a:ea typeface="Inter Light"/>
              <a:cs typeface="Inter Light"/>
              <a:sym typeface="Inter Light"/>
            </a:endParaRPr>
          </a:p>
        </p:txBody>
      </p:sp>
      <p:sp>
        <p:nvSpPr>
          <p:cNvPr id="295" name="Google Shape;295;p38"/>
          <p:cNvSpPr/>
          <p:nvPr/>
        </p:nvSpPr>
        <p:spPr>
          <a:xfrm flipH="1" rot="10800000">
            <a:off x="0" y="4952688"/>
            <a:ext cx="3930300" cy="190800"/>
          </a:xfrm>
          <a:prstGeom prst="rect">
            <a:avLst/>
          </a:prstGeom>
          <a:solidFill>
            <a:srgbClr val="F39C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p>
        </p:txBody>
      </p:sp>
      <p:sp>
        <p:nvSpPr>
          <p:cNvPr id="296" name="Google Shape;296;p38"/>
          <p:cNvSpPr/>
          <p:nvPr/>
        </p:nvSpPr>
        <p:spPr>
          <a:xfrm>
            <a:off x="8917025" y="0"/>
            <a:ext cx="227100" cy="212700"/>
          </a:xfrm>
          <a:prstGeom prst="rect">
            <a:avLst/>
          </a:prstGeom>
          <a:solidFill>
            <a:srgbClr val="1880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39"/>
          <p:cNvPicPr preferRelativeResize="0"/>
          <p:nvPr/>
        </p:nvPicPr>
        <p:blipFill>
          <a:blip r:embed="rId3">
            <a:alphaModFix/>
          </a:blip>
          <a:stretch>
            <a:fillRect/>
          </a:stretch>
        </p:blipFill>
        <p:spPr>
          <a:xfrm>
            <a:off x="510665" y="152400"/>
            <a:ext cx="8122670" cy="4838700"/>
          </a:xfrm>
          <a:prstGeom prst="rect">
            <a:avLst/>
          </a:prstGeom>
          <a:noFill/>
          <a:ln>
            <a:noFill/>
          </a:ln>
        </p:spPr>
      </p:pic>
      <p:sp>
        <p:nvSpPr>
          <p:cNvPr id="302" name="Google Shape;302;p39"/>
          <p:cNvSpPr txBox="1"/>
          <p:nvPr/>
        </p:nvSpPr>
        <p:spPr>
          <a:xfrm>
            <a:off x="2353625" y="43825"/>
            <a:ext cx="3823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100">
                <a:solidFill>
                  <a:schemeClr val="dk2"/>
                </a:solidFill>
              </a:rPr>
              <a:t>1% Coupling Tolerance</a:t>
            </a:r>
            <a:endParaRPr sz="1100">
              <a:solidFill>
                <a:schemeClr val="dk2"/>
              </a:solidFill>
            </a:endParaRPr>
          </a:p>
        </p:txBody>
      </p:sp>
      <p:sp>
        <p:nvSpPr>
          <p:cNvPr id="303" name="Google Shape;303;p39"/>
          <p:cNvSpPr/>
          <p:nvPr/>
        </p:nvSpPr>
        <p:spPr>
          <a:xfrm>
            <a:off x="8917025" y="0"/>
            <a:ext cx="227100" cy="212700"/>
          </a:xfrm>
          <a:prstGeom prst="rect">
            <a:avLst/>
          </a:prstGeom>
          <a:solidFill>
            <a:srgbClr val="1880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40"/>
          <p:cNvPicPr preferRelativeResize="0"/>
          <p:nvPr/>
        </p:nvPicPr>
        <p:blipFill>
          <a:blip r:embed="rId3">
            <a:alphaModFix/>
          </a:blip>
          <a:stretch>
            <a:fillRect/>
          </a:stretch>
        </p:blipFill>
        <p:spPr>
          <a:xfrm>
            <a:off x="507338" y="152400"/>
            <a:ext cx="8129336" cy="4838702"/>
          </a:xfrm>
          <a:prstGeom prst="rect">
            <a:avLst/>
          </a:prstGeom>
          <a:noFill/>
          <a:ln>
            <a:noFill/>
          </a:ln>
        </p:spPr>
      </p:pic>
      <p:sp>
        <p:nvSpPr>
          <p:cNvPr id="309" name="Google Shape;309;p40"/>
          <p:cNvSpPr/>
          <p:nvPr/>
        </p:nvSpPr>
        <p:spPr>
          <a:xfrm>
            <a:off x="8917025" y="0"/>
            <a:ext cx="227100" cy="212700"/>
          </a:xfrm>
          <a:prstGeom prst="rect">
            <a:avLst/>
          </a:prstGeom>
          <a:solidFill>
            <a:srgbClr val="1880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1"/>
          <p:cNvSpPr txBox="1"/>
          <p:nvPr>
            <p:ph idx="4294967295" type="ctrTitle"/>
          </p:nvPr>
        </p:nvSpPr>
        <p:spPr>
          <a:xfrm>
            <a:off x="178925" y="1937750"/>
            <a:ext cx="5262300" cy="6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it" sz="4000">
                <a:solidFill>
                  <a:srgbClr val="E69138"/>
                </a:solidFill>
                <a:latin typeface="Inter"/>
                <a:ea typeface="Inter"/>
                <a:cs typeface="Inter"/>
                <a:sym typeface="Inter"/>
              </a:rPr>
              <a:t>THIRD</a:t>
            </a:r>
            <a:r>
              <a:rPr b="1" lang="it" sz="4000">
                <a:solidFill>
                  <a:srgbClr val="E69138"/>
                </a:solidFill>
                <a:latin typeface="Inter"/>
                <a:ea typeface="Inter"/>
                <a:cs typeface="Inter"/>
                <a:sym typeface="Inter"/>
              </a:rPr>
              <a:t> ORDER ODEs</a:t>
            </a:r>
            <a:endParaRPr b="1" sz="4000">
              <a:solidFill>
                <a:srgbClr val="E69138"/>
              </a:solidFill>
              <a:latin typeface="Inter"/>
              <a:ea typeface="Inter"/>
              <a:cs typeface="Inter"/>
              <a:sym typeface="Inter"/>
            </a:endParaRPr>
          </a:p>
        </p:txBody>
      </p:sp>
      <p:sp>
        <p:nvSpPr>
          <p:cNvPr id="315" name="Google Shape;315;p41"/>
          <p:cNvSpPr/>
          <p:nvPr/>
        </p:nvSpPr>
        <p:spPr>
          <a:xfrm flipH="1" rot="10800000">
            <a:off x="5213675" y="2243613"/>
            <a:ext cx="3930300" cy="190800"/>
          </a:xfrm>
          <a:prstGeom prst="rect">
            <a:avLst/>
          </a:prstGeom>
          <a:solidFill>
            <a:srgbClr val="F39C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p>
        </p:txBody>
      </p:sp>
      <p:sp>
        <p:nvSpPr>
          <p:cNvPr id="316" name="Google Shape;316;p41"/>
          <p:cNvSpPr txBox="1"/>
          <p:nvPr/>
        </p:nvSpPr>
        <p:spPr>
          <a:xfrm>
            <a:off x="231850" y="2659163"/>
            <a:ext cx="6282000" cy="546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it">
                <a:solidFill>
                  <a:srgbClr val="666666"/>
                </a:solidFill>
                <a:latin typeface="Inter Light"/>
                <a:ea typeface="Inter Light"/>
                <a:cs typeface="Inter Light"/>
                <a:sym typeface="Inter Light"/>
              </a:rPr>
              <a:t>Coupling Tolerance 0 % | 1% | 2% | 3% | 10%</a:t>
            </a:r>
            <a:endParaRPr>
              <a:solidFill>
                <a:srgbClr val="666666"/>
              </a:solidFill>
              <a:latin typeface="Inter Light"/>
              <a:ea typeface="Inter Light"/>
              <a:cs typeface="Inter Light"/>
              <a:sym typeface="Inter Light"/>
            </a:endParaRPr>
          </a:p>
        </p:txBody>
      </p:sp>
      <p:sp>
        <p:nvSpPr>
          <p:cNvPr id="317" name="Google Shape;317;p41"/>
          <p:cNvSpPr/>
          <p:nvPr/>
        </p:nvSpPr>
        <p:spPr>
          <a:xfrm flipH="1" rot="10800000">
            <a:off x="0" y="4952688"/>
            <a:ext cx="3930300" cy="190800"/>
          </a:xfrm>
          <a:prstGeom prst="rect">
            <a:avLst/>
          </a:prstGeom>
          <a:solidFill>
            <a:srgbClr val="F39C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p>
        </p:txBody>
      </p:sp>
      <p:sp>
        <p:nvSpPr>
          <p:cNvPr id="318" name="Google Shape;318;p41"/>
          <p:cNvSpPr/>
          <p:nvPr/>
        </p:nvSpPr>
        <p:spPr>
          <a:xfrm>
            <a:off x="8917025" y="0"/>
            <a:ext cx="227100" cy="212700"/>
          </a:xfrm>
          <a:prstGeom prst="rect">
            <a:avLst/>
          </a:prstGeom>
          <a:solidFill>
            <a:srgbClr val="1880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idx="4294967295" type="ctrTitle"/>
          </p:nvPr>
        </p:nvSpPr>
        <p:spPr>
          <a:xfrm>
            <a:off x="185575" y="325888"/>
            <a:ext cx="4090800" cy="62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it" sz="2400">
                <a:solidFill>
                  <a:srgbClr val="E69138"/>
                </a:solidFill>
                <a:latin typeface="Inter"/>
                <a:ea typeface="Inter"/>
                <a:cs typeface="Inter"/>
                <a:sym typeface="Inter"/>
              </a:rPr>
              <a:t>BACKGROUND</a:t>
            </a:r>
            <a:endParaRPr b="1" sz="2400">
              <a:solidFill>
                <a:srgbClr val="E69138"/>
              </a:solidFill>
              <a:latin typeface="Inter"/>
              <a:ea typeface="Inter"/>
              <a:cs typeface="Inter"/>
              <a:sym typeface="Inter"/>
            </a:endParaRPr>
          </a:p>
        </p:txBody>
      </p:sp>
      <p:sp>
        <p:nvSpPr>
          <p:cNvPr id="74" name="Google Shape;74;p15"/>
          <p:cNvSpPr txBox="1"/>
          <p:nvPr/>
        </p:nvSpPr>
        <p:spPr>
          <a:xfrm>
            <a:off x="185575" y="880288"/>
            <a:ext cx="4090800" cy="3012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it" sz="1100">
                <a:solidFill>
                  <a:schemeClr val="dk2"/>
                </a:solidFill>
                <a:latin typeface="Inter"/>
                <a:ea typeface="Inter"/>
                <a:cs typeface="Inter"/>
                <a:sym typeface="Inter"/>
              </a:rPr>
              <a:t>All-optical computing leverages light to perform computations, offering speed and energy efficiency far beyond traditional electronics. Among the most promising components in this field are microring resonators (MRRs), which can perform analog signal processing tasks like filtering and integration directly on-chip.</a:t>
            </a:r>
            <a:endParaRPr sz="1100">
              <a:solidFill>
                <a:schemeClr val="dk2"/>
              </a:solidFill>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rPr lang="it" sz="1100">
                <a:solidFill>
                  <a:schemeClr val="dk2"/>
                </a:solidFill>
                <a:latin typeface="Inter"/>
                <a:ea typeface="Inter"/>
                <a:cs typeface="Inter"/>
                <a:sym typeface="Inter"/>
              </a:rPr>
              <a:t>In 2013, Tan et al. demonstrated that single and double MRRs could emulate first- and second-order ordinary differential equation (ODE) solvers. However, their work stopped short of generalizing the approach to higher orders or rigorously validating the equivalence with conventional numerical methods.</a:t>
            </a:r>
            <a:endParaRPr sz="1100">
              <a:solidFill>
                <a:schemeClr val="dk2"/>
              </a:solidFill>
              <a:latin typeface="Inter"/>
              <a:ea typeface="Inter"/>
              <a:cs typeface="Inter"/>
              <a:sym typeface="Inter"/>
            </a:endParaRPr>
          </a:p>
          <a:p>
            <a:pPr indent="0" lvl="0" marL="0" rtl="0" algn="l">
              <a:lnSpc>
                <a:spcPct val="115000"/>
              </a:lnSpc>
              <a:spcBef>
                <a:spcPts val="1200"/>
              </a:spcBef>
              <a:spcAft>
                <a:spcPts val="1200"/>
              </a:spcAft>
              <a:buNone/>
            </a:pPr>
            <a:r>
              <a:rPr lang="it" sz="1100">
                <a:solidFill>
                  <a:schemeClr val="dk2"/>
                </a:solidFill>
                <a:latin typeface="Inter"/>
                <a:ea typeface="Inter"/>
                <a:cs typeface="Inter"/>
                <a:sym typeface="Inter"/>
              </a:rPr>
              <a:t>Our project builds on this foundation. We aim to extend the concept to third-order ODEs, formulate a scalable simulation framework, and confirm the theoretical and numerical consistency between optical models and MATLAB’s state-space solutions.</a:t>
            </a:r>
            <a:endParaRPr sz="1100">
              <a:solidFill>
                <a:schemeClr val="dk2"/>
              </a:solidFill>
              <a:latin typeface="Inter"/>
              <a:ea typeface="Inter"/>
              <a:cs typeface="Inter"/>
              <a:sym typeface="Inter"/>
            </a:endParaRPr>
          </a:p>
        </p:txBody>
      </p:sp>
      <p:sp>
        <p:nvSpPr>
          <p:cNvPr id="75" name="Google Shape;75;p15"/>
          <p:cNvSpPr/>
          <p:nvPr/>
        </p:nvSpPr>
        <p:spPr>
          <a:xfrm>
            <a:off x="185575" y="849388"/>
            <a:ext cx="3461400" cy="30900"/>
          </a:xfrm>
          <a:prstGeom prst="rect">
            <a:avLst/>
          </a:prstGeom>
          <a:solidFill>
            <a:srgbClr val="F39C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6" name="Google Shape;76;p15" title="microring.gif"/>
          <p:cNvPicPr preferRelativeResize="0"/>
          <p:nvPr/>
        </p:nvPicPr>
        <p:blipFill>
          <a:blip r:embed="rId3">
            <a:alphaModFix/>
          </a:blip>
          <a:stretch>
            <a:fillRect/>
          </a:stretch>
        </p:blipFill>
        <p:spPr>
          <a:xfrm>
            <a:off x="4383582" y="841525"/>
            <a:ext cx="4668462" cy="3513000"/>
          </a:xfrm>
          <a:prstGeom prst="rect">
            <a:avLst/>
          </a:prstGeom>
          <a:noFill/>
          <a:ln>
            <a:noFill/>
          </a:ln>
        </p:spPr>
      </p:pic>
      <p:pic>
        <p:nvPicPr>
          <p:cNvPr id="77" name="Google Shape;77;p15"/>
          <p:cNvPicPr preferRelativeResize="0"/>
          <p:nvPr/>
        </p:nvPicPr>
        <p:blipFill>
          <a:blip r:embed="rId4">
            <a:alphaModFix/>
          </a:blip>
          <a:stretch>
            <a:fillRect/>
          </a:stretch>
        </p:blipFill>
        <p:spPr>
          <a:xfrm>
            <a:off x="4383400" y="841525"/>
            <a:ext cx="4668826" cy="3512998"/>
          </a:xfrm>
          <a:prstGeom prst="rect">
            <a:avLst/>
          </a:prstGeom>
          <a:noFill/>
          <a:ln>
            <a:noFill/>
          </a:ln>
        </p:spPr>
      </p:pic>
      <p:sp>
        <p:nvSpPr>
          <p:cNvPr id="78" name="Google Shape;78;p15"/>
          <p:cNvSpPr/>
          <p:nvPr/>
        </p:nvSpPr>
        <p:spPr>
          <a:xfrm>
            <a:off x="8917025" y="0"/>
            <a:ext cx="227100" cy="212700"/>
          </a:xfrm>
          <a:prstGeom prst="rect">
            <a:avLst/>
          </a:prstGeom>
          <a:solidFill>
            <a:srgbClr val="1880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2"/>
          <p:cNvSpPr txBox="1"/>
          <p:nvPr/>
        </p:nvSpPr>
        <p:spPr>
          <a:xfrm>
            <a:off x="1390425" y="54525"/>
            <a:ext cx="3823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100">
                <a:solidFill>
                  <a:schemeClr val="dk2"/>
                </a:solidFill>
              </a:rPr>
              <a:t>1% Coupling Tolerance</a:t>
            </a:r>
            <a:endParaRPr sz="1100">
              <a:solidFill>
                <a:schemeClr val="dk2"/>
              </a:solidFill>
            </a:endParaRPr>
          </a:p>
        </p:txBody>
      </p:sp>
      <p:sp>
        <p:nvSpPr>
          <p:cNvPr id="324" name="Google Shape;324;p42"/>
          <p:cNvSpPr txBox="1"/>
          <p:nvPr/>
        </p:nvSpPr>
        <p:spPr>
          <a:xfrm>
            <a:off x="6434125" y="1347550"/>
            <a:ext cx="2709900" cy="646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it" sz="1000">
                <a:solidFill>
                  <a:srgbClr val="999999"/>
                </a:solidFill>
                <a:latin typeface="Inter Light"/>
                <a:ea typeface="Inter Light"/>
                <a:cs typeface="Inter Light"/>
                <a:sym typeface="Inter Light"/>
              </a:rPr>
              <a:t>For higher-order systems, the results degrade significantly, with the RMSE increasing up to 25%</a:t>
            </a:r>
            <a:endParaRPr sz="1000">
              <a:solidFill>
                <a:srgbClr val="999999"/>
              </a:solidFill>
              <a:latin typeface="Inter Light"/>
              <a:ea typeface="Inter Light"/>
              <a:cs typeface="Inter Light"/>
              <a:sym typeface="Inter Light"/>
            </a:endParaRPr>
          </a:p>
        </p:txBody>
      </p:sp>
      <p:pic>
        <p:nvPicPr>
          <p:cNvPr id="325" name="Google Shape;325;p42"/>
          <p:cNvPicPr preferRelativeResize="0"/>
          <p:nvPr/>
        </p:nvPicPr>
        <p:blipFill>
          <a:blip r:embed="rId3">
            <a:alphaModFix/>
          </a:blip>
          <a:stretch>
            <a:fillRect/>
          </a:stretch>
        </p:blipFill>
        <p:spPr>
          <a:xfrm>
            <a:off x="335512" y="408525"/>
            <a:ext cx="5933025" cy="4356049"/>
          </a:xfrm>
          <a:prstGeom prst="rect">
            <a:avLst/>
          </a:prstGeom>
          <a:noFill/>
          <a:ln>
            <a:noFill/>
          </a:ln>
        </p:spPr>
      </p:pic>
      <p:cxnSp>
        <p:nvCxnSpPr>
          <p:cNvPr id="326" name="Google Shape;326;p42"/>
          <p:cNvCxnSpPr>
            <a:stCxn id="324" idx="2"/>
          </p:cNvCxnSpPr>
          <p:nvPr/>
        </p:nvCxnSpPr>
        <p:spPr>
          <a:xfrm flipH="1">
            <a:off x="4924975" y="1994050"/>
            <a:ext cx="2864100" cy="292500"/>
          </a:xfrm>
          <a:prstGeom prst="straightConnector1">
            <a:avLst/>
          </a:prstGeom>
          <a:noFill/>
          <a:ln cap="flat" cmpd="sng" w="9525">
            <a:solidFill>
              <a:schemeClr val="dk2"/>
            </a:solidFill>
            <a:prstDash val="solid"/>
            <a:round/>
            <a:headEnd len="med" w="med" type="none"/>
            <a:tailEnd len="med" w="med" type="triangle"/>
          </a:ln>
        </p:spPr>
      </p:cxnSp>
      <p:sp>
        <p:nvSpPr>
          <p:cNvPr id="327" name="Google Shape;327;p42"/>
          <p:cNvSpPr/>
          <p:nvPr/>
        </p:nvSpPr>
        <p:spPr>
          <a:xfrm>
            <a:off x="8917025" y="0"/>
            <a:ext cx="227100" cy="212700"/>
          </a:xfrm>
          <a:prstGeom prst="rect">
            <a:avLst/>
          </a:prstGeom>
          <a:solidFill>
            <a:srgbClr val="1880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3"/>
          <p:cNvSpPr txBox="1"/>
          <p:nvPr/>
        </p:nvSpPr>
        <p:spPr>
          <a:xfrm>
            <a:off x="6463950" y="2105400"/>
            <a:ext cx="2556600" cy="932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it" sz="1000">
                <a:solidFill>
                  <a:srgbClr val="999999"/>
                </a:solidFill>
                <a:latin typeface="Inter Light"/>
                <a:ea typeface="Inter Light"/>
                <a:cs typeface="Inter Light"/>
                <a:sym typeface="Inter Light"/>
              </a:rPr>
              <a:t>For higher-order systems, the results degrade significantly, with the RMSE increasing up to 28% and uncertainty levels becoming notably high.</a:t>
            </a:r>
            <a:endParaRPr sz="1000">
              <a:solidFill>
                <a:srgbClr val="999999"/>
              </a:solidFill>
              <a:latin typeface="Inter Light"/>
              <a:ea typeface="Inter Light"/>
              <a:cs typeface="Inter Light"/>
              <a:sym typeface="Inter Light"/>
            </a:endParaRPr>
          </a:p>
        </p:txBody>
      </p:sp>
      <p:pic>
        <p:nvPicPr>
          <p:cNvPr id="333" name="Google Shape;333;p43"/>
          <p:cNvPicPr preferRelativeResize="0"/>
          <p:nvPr/>
        </p:nvPicPr>
        <p:blipFill>
          <a:blip r:embed="rId3">
            <a:alphaModFix/>
          </a:blip>
          <a:stretch>
            <a:fillRect/>
          </a:stretch>
        </p:blipFill>
        <p:spPr>
          <a:xfrm>
            <a:off x="152400" y="152400"/>
            <a:ext cx="6159151" cy="4672224"/>
          </a:xfrm>
          <a:prstGeom prst="rect">
            <a:avLst/>
          </a:prstGeom>
          <a:noFill/>
          <a:ln>
            <a:noFill/>
          </a:ln>
        </p:spPr>
      </p:pic>
      <p:pic>
        <p:nvPicPr>
          <p:cNvPr id="334" name="Google Shape;334;p43"/>
          <p:cNvPicPr preferRelativeResize="0"/>
          <p:nvPr/>
        </p:nvPicPr>
        <p:blipFill>
          <a:blip r:embed="rId4">
            <a:alphaModFix/>
          </a:blip>
          <a:stretch>
            <a:fillRect/>
          </a:stretch>
        </p:blipFill>
        <p:spPr>
          <a:xfrm>
            <a:off x="271988" y="322988"/>
            <a:ext cx="5919976" cy="4331054"/>
          </a:xfrm>
          <a:prstGeom prst="rect">
            <a:avLst/>
          </a:prstGeom>
          <a:noFill/>
          <a:ln>
            <a:noFill/>
          </a:ln>
        </p:spPr>
      </p:pic>
      <p:sp>
        <p:nvSpPr>
          <p:cNvPr id="335" name="Google Shape;335;p43"/>
          <p:cNvSpPr/>
          <p:nvPr/>
        </p:nvSpPr>
        <p:spPr>
          <a:xfrm>
            <a:off x="8917025" y="0"/>
            <a:ext cx="227100" cy="212700"/>
          </a:xfrm>
          <a:prstGeom prst="rect">
            <a:avLst/>
          </a:prstGeom>
          <a:solidFill>
            <a:srgbClr val="1880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4"/>
          <p:cNvSpPr txBox="1"/>
          <p:nvPr>
            <p:ph idx="4294967295" type="ctrTitle"/>
          </p:nvPr>
        </p:nvSpPr>
        <p:spPr>
          <a:xfrm>
            <a:off x="178925" y="1937750"/>
            <a:ext cx="6519000" cy="6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it" sz="4000">
                <a:solidFill>
                  <a:srgbClr val="E69138"/>
                </a:solidFill>
                <a:latin typeface="Inter"/>
                <a:ea typeface="Inter"/>
                <a:cs typeface="Inter"/>
                <a:sym typeface="Inter"/>
              </a:rPr>
              <a:t>1</a:t>
            </a:r>
            <a:r>
              <a:rPr b="1" baseline="30000" lang="it" sz="4000">
                <a:solidFill>
                  <a:srgbClr val="E69138"/>
                </a:solidFill>
                <a:latin typeface="Inter"/>
                <a:ea typeface="Inter"/>
                <a:cs typeface="Inter"/>
                <a:sym typeface="Inter"/>
              </a:rPr>
              <a:t>st</a:t>
            </a:r>
            <a:r>
              <a:rPr b="1" lang="it" sz="4000">
                <a:solidFill>
                  <a:srgbClr val="E69138"/>
                </a:solidFill>
                <a:latin typeface="Inter"/>
                <a:ea typeface="Inter"/>
                <a:cs typeface="Inter"/>
                <a:sym typeface="Inter"/>
              </a:rPr>
              <a:t>, 2</a:t>
            </a:r>
            <a:r>
              <a:rPr b="1" baseline="30000" lang="it" sz="4000">
                <a:solidFill>
                  <a:srgbClr val="E69138"/>
                </a:solidFill>
                <a:latin typeface="Inter"/>
                <a:ea typeface="Inter"/>
                <a:cs typeface="Inter"/>
                <a:sym typeface="Inter"/>
              </a:rPr>
              <a:t>nd</a:t>
            </a:r>
            <a:r>
              <a:rPr b="1" lang="it" sz="4000">
                <a:solidFill>
                  <a:srgbClr val="E69138"/>
                </a:solidFill>
                <a:latin typeface="Inter"/>
                <a:ea typeface="Inter"/>
                <a:cs typeface="Inter"/>
                <a:sym typeface="Inter"/>
              </a:rPr>
              <a:t>, 3</a:t>
            </a:r>
            <a:r>
              <a:rPr b="1" baseline="30000" lang="it" sz="4000">
                <a:solidFill>
                  <a:srgbClr val="E69138"/>
                </a:solidFill>
                <a:latin typeface="Inter"/>
                <a:ea typeface="Inter"/>
                <a:cs typeface="Inter"/>
                <a:sym typeface="Inter"/>
              </a:rPr>
              <a:t>rd</a:t>
            </a:r>
            <a:r>
              <a:rPr b="1" lang="it" sz="4000">
                <a:solidFill>
                  <a:srgbClr val="E69138"/>
                </a:solidFill>
                <a:latin typeface="Inter"/>
                <a:ea typeface="Inter"/>
                <a:cs typeface="Inter"/>
                <a:sym typeface="Inter"/>
              </a:rPr>
              <a:t> </a:t>
            </a:r>
            <a:r>
              <a:rPr b="1" lang="it" sz="4000">
                <a:solidFill>
                  <a:srgbClr val="E69138"/>
                </a:solidFill>
                <a:latin typeface="Inter"/>
                <a:ea typeface="Inter"/>
                <a:cs typeface="Inter"/>
                <a:sym typeface="Inter"/>
              </a:rPr>
              <a:t>ORDER ODEs</a:t>
            </a:r>
            <a:endParaRPr b="1" sz="4000">
              <a:solidFill>
                <a:srgbClr val="E69138"/>
              </a:solidFill>
              <a:latin typeface="Inter"/>
              <a:ea typeface="Inter"/>
              <a:cs typeface="Inter"/>
              <a:sym typeface="Inter"/>
            </a:endParaRPr>
          </a:p>
        </p:txBody>
      </p:sp>
      <p:sp>
        <p:nvSpPr>
          <p:cNvPr id="341" name="Google Shape;341;p44"/>
          <p:cNvSpPr/>
          <p:nvPr/>
        </p:nvSpPr>
        <p:spPr>
          <a:xfrm flipH="1" rot="10800000">
            <a:off x="6241925" y="2243625"/>
            <a:ext cx="2902200" cy="190800"/>
          </a:xfrm>
          <a:prstGeom prst="rect">
            <a:avLst/>
          </a:prstGeom>
          <a:solidFill>
            <a:srgbClr val="F39C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p>
        </p:txBody>
      </p:sp>
      <p:sp>
        <p:nvSpPr>
          <p:cNvPr id="342" name="Google Shape;342;p44"/>
          <p:cNvSpPr txBox="1"/>
          <p:nvPr/>
        </p:nvSpPr>
        <p:spPr>
          <a:xfrm>
            <a:off x="231850" y="2659163"/>
            <a:ext cx="6282000" cy="546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it">
                <a:solidFill>
                  <a:srgbClr val="666666"/>
                </a:solidFill>
                <a:latin typeface="Inter Light"/>
                <a:ea typeface="Inter Light"/>
                <a:cs typeface="Inter Light"/>
                <a:sym typeface="Inter Light"/>
              </a:rPr>
              <a:t>Loss Tolerance</a:t>
            </a:r>
            <a:endParaRPr>
              <a:solidFill>
                <a:srgbClr val="666666"/>
              </a:solidFill>
              <a:latin typeface="Inter Light"/>
              <a:ea typeface="Inter Light"/>
              <a:cs typeface="Inter Light"/>
              <a:sym typeface="Inter Light"/>
            </a:endParaRPr>
          </a:p>
        </p:txBody>
      </p:sp>
      <p:sp>
        <p:nvSpPr>
          <p:cNvPr id="343" name="Google Shape;343;p44"/>
          <p:cNvSpPr/>
          <p:nvPr/>
        </p:nvSpPr>
        <p:spPr>
          <a:xfrm flipH="1" rot="10800000">
            <a:off x="0" y="4952688"/>
            <a:ext cx="3930300" cy="190800"/>
          </a:xfrm>
          <a:prstGeom prst="rect">
            <a:avLst/>
          </a:prstGeom>
          <a:solidFill>
            <a:srgbClr val="F39C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p>
        </p:txBody>
      </p:sp>
      <p:sp>
        <p:nvSpPr>
          <p:cNvPr id="344" name="Google Shape;344;p44"/>
          <p:cNvSpPr/>
          <p:nvPr/>
        </p:nvSpPr>
        <p:spPr>
          <a:xfrm>
            <a:off x="8916900" y="0"/>
            <a:ext cx="227100" cy="2127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5"/>
          <p:cNvSpPr txBox="1"/>
          <p:nvPr/>
        </p:nvSpPr>
        <p:spPr>
          <a:xfrm>
            <a:off x="2716875" y="54525"/>
            <a:ext cx="3823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100">
                <a:solidFill>
                  <a:schemeClr val="dk2"/>
                </a:solidFill>
              </a:rPr>
              <a:t>First Order with </a:t>
            </a:r>
            <a:r>
              <a:rPr lang="it" sz="1100">
                <a:solidFill>
                  <a:schemeClr val="dk2"/>
                </a:solidFill>
              </a:rPr>
              <a:t>1% Loss Tolerance</a:t>
            </a:r>
            <a:endParaRPr sz="1100">
              <a:solidFill>
                <a:schemeClr val="dk2"/>
              </a:solidFill>
            </a:endParaRPr>
          </a:p>
        </p:txBody>
      </p:sp>
      <p:sp>
        <p:nvSpPr>
          <p:cNvPr id="350" name="Google Shape;350;p45"/>
          <p:cNvSpPr txBox="1"/>
          <p:nvPr/>
        </p:nvSpPr>
        <p:spPr>
          <a:xfrm>
            <a:off x="7909750" y="2197575"/>
            <a:ext cx="1249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800">
                <a:solidFill>
                  <a:schemeClr val="dk2"/>
                </a:solidFill>
              </a:rPr>
              <a:t>Just 11% RMSE</a:t>
            </a:r>
            <a:endParaRPr sz="1800">
              <a:solidFill>
                <a:schemeClr val="dk2"/>
              </a:solidFill>
            </a:endParaRPr>
          </a:p>
        </p:txBody>
      </p:sp>
      <p:pic>
        <p:nvPicPr>
          <p:cNvPr id="351" name="Google Shape;351;p45"/>
          <p:cNvPicPr preferRelativeResize="0"/>
          <p:nvPr/>
        </p:nvPicPr>
        <p:blipFill>
          <a:blip r:embed="rId3">
            <a:alphaModFix/>
          </a:blip>
          <a:stretch>
            <a:fillRect/>
          </a:stretch>
        </p:blipFill>
        <p:spPr>
          <a:xfrm>
            <a:off x="1662850" y="408525"/>
            <a:ext cx="5931252" cy="4430174"/>
          </a:xfrm>
          <a:prstGeom prst="rect">
            <a:avLst/>
          </a:prstGeom>
          <a:noFill/>
          <a:ln>
            <a:noFill/>
          </a:ln>
        </p:spPr>
      </p:pic>
      <p:sp>
        <p:nvSpPr>
          <p:cNvPr id="352" name="Google Shape;352;p45"/>
          <p:cNvSpPr/>
          <p:nvPr/>
        </p:nvSpPr>
        <p:spPr>
          <a:xfrm>
            <a:off x="8916900" y="0"/>
            <a:ext cx="227100" cy="2127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6"/>
          <p:cNvSpPr txBox="1"/>
          <p:nvPr/>
        </p:nvSpPr>
        <p:spPr>
          <a:xfrm>
            <a:off x="3347250" y="282575"/>
            <a:ext cx="2449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800">
                <a:solidFill>
                  <a:schemeClr val="dk2"/>
                </a:solidFill>
              </a:rPr>
              <a:t>Zoom on the peaks: </a:t>
            </a:r>
            <a:endParaRPr sz="1800">
              <a:solidFill>
                <a:schemeClr val="dk2"/>
              </a:solidFill>
            </a:endParaRPr>
          </a:p>
        </p:txBody>
      </p:sp>
      <p:sp>
        <p:nvSpPr>
          <p:cNvPr id="358" name="Google Shape;358;p46"/>
          <p:cNvSpPr txBox="1"/>
          <p:nvPr/>
        </p:nvSpPr>
        <p:spPr>
          <a:xfrm>
            <a:off x="2729700" y="3974000"/>
            <a:ext cx="3684600" cy="93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t" sz="1100">
                <a:solidFill>
                  <a:srgbClr val="999999"/>
                </a:solidFill>
                <a:latin typeface="Inter Light"/>
                <a:ea typeface="Inter Light"/>
                <a:cs typeface="Inter Light"/>
                <a:sym typeface="Inter Light"/>
              </a:rPr>
              <a:t>As expected, the loss tolerance has a very strong impact on the peaks of the MRR transfer function</a:t>
            </a:r>
            <a:endParaRPr sz="1100">
              <a:solidFill>
                <a:srgbClr val="999999"/>
              </a:solidFill>
              <a:latin typeface="Inter Light"/>
              <a:ea typeface="Inter Light"/>
              <a:cs typeface="Inter Light"/>
              <a:sym typeface="Inter Light"/>
            </a:endParaRPr>
          </a:p>
        </p:txBody>
      </p:sp>
      <p:pic>
        <p:nvPicPr>
          <p:cNvPr id="359" name="Google Shape;359;p46"/>
          <p:cNvPicPr preferRelativeResize="0"/>
          <p:nvPr/>
        </p:nvPicPr>
        <p:blipFill>
          <a:blip r:embed="rId3">
            <a:alphaModFix/>
          </a:blip>
          <a:stretch>
            <a:fillRect/>
          </a:stretch>
        </p:blipFill>
        <p:spPr>
          <a:xfrm>
            <a:off x="152400" y="896675"/>
            <a:ext cx="8839204" cy="3077320"/>
          </a:xfrm>
          <a:prstGeom prst="rect">
            <a:avLst/>
          </a:prstGeom>
          <a:noFill/>
          <a:ln>
            <a:noFill/>
          </a:ln>
        </p:spPr>
      </p:pic>
      <p:sp>
        <p:nvSpPr>
          <p:cNvPr id="360" name="Google Shape;360;p46"/>
          <p:cNvSpPr/>
          <p:nvPr/>
        </p:nvSpPr>
        <p:spPr>
          <a:xfrm>
            <a:off x="8916900" y="0"/>
            <a:ext cx="227100" cy="2127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7"/>
          <p:cNvSpPr txBox="1"/>
          <p:nvPr/>
        </p:nvSpPr>
        <p:spPr>
          <a:xfrm>
            <a:off x="2716875" y="54525"/>
            <a:ext cx="3823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100">
                <a:solidFill>
                  <a:schemeClr val="dk2"/>
                </a:solidFill>
              </a:rPr>
              <a:t>Second</a:t>
            </a:r>
            <a:r>
              <a:rPr lang="it" sz="1100">
                <a:solidFill>
                  <a:schemeClr val="dk2"/>
                </a:solidFill>
              </a:rPr>
              <a:t> Order with 1% Loss Tolerance</a:t>
            </a:r>
            <a:endParaRPr sz="1100">
              <a:solidFill>
                <a:schemeClr val="dk2"/>
              </a:solidFill>
            </a:endParaRPr>
          </a:p>
        </p:txBody>
      </p:sp>
      <p:sp>
        <p:nvSpPr>
          <p:cNvPr id="366" name="Google Shape;366;p47"/>
          <p:cNvSpPr txBox="1"/>
          <p:nvPr/>
        </p:nvSpPr>
        <p:spPr>
          <a:xfrm>
            <a:off x="7909750" y="2197575"/>
            <a:ext cx="1249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800">
                <a:solidFill>
                  <a:schemeClr val="dk2"/>
                </a:solidFill>
              </a:rPr>
              <a:t>26</a:t>
            </a:r>
            <a:r>
              <a:rPr lang="it" sz="1800">
                <a:solidFill>
                  <a:schemeClr val="dk2"/>
                </a:solidFill>
              </a:rPr>
              <a:t>% RMSE</a:t>
            </a:r>
            <a:endParaRPr sz="1800">
              <a:solidFill>
                <a:schemeClr val="dk2"/>
              </a:solidFill>
            </a:endParaRPr>
          </a:p>
        </p:txBody>
      </p:sp>
      <p:pic>
        <p:nvPicPr>
          <p:cNvPr id="367" name="Google Shape;367;p47"/>
          <p:cNvPicPr preferRelativeResize="0"/>
          <p:nvPr/>
        </p:nvPicPr>
        <p:blipFill>
          <a:blip r:embed="rId3">
            <a:alphaModFix/>
          </a:blip>
          <a:stretch>
            <a:fillRect/>
          </a:stretch>
        </p:blipFill>
        <p:spPr>
          <a:xfrm>
            <a:off x="1656600" y="508025"/>
            <a:ext cx="6253152" cy="4430176"/>
          </a:xfrm>
          <a:prstGeom prst="rect">
            <a:avLst/>
          </a:prstGeom>
          <a:noFill/>
          <a:ln>
            <a:noFill/>
          </a:ln>
        </p:spPr>
      </p:pic>
      <p:sp>
        <p:nvSpPr>
          <p:cNvPr id="368" name="Google Shape;368;p47"/>
          <p:cNvSpPr/>
          <p:nvPr/>
        </p:nvSpPr>
        <p:spPr>
          <a:xfrm>
            <a:off x="8916900" y="0"/>
            <a:ext cx="227100" cy="2127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8"/>
          <p:cNvSpPr txBox="1"/>
          <p:nvPr/>
        </p:nvSpPr>
        <p:spPr>
          <a:xfrm>
            <a:off x="2716875" y="54525"/>
            <a:ext cx="3823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100">
                <a:solidFill>
                  <a:schemeClr val="dk2"/>
                </a:solidFill>
              </a:rPr>
              <a:t>Third Order with </a:t>
            </a:r>
            <a:r>
              <a:rPr lang="it" sz="1100">
                <a:solidFill>
                  <a:schemeClr val="dk2"/>
                </a:solidFill>
              </a:rPr>
              <a:t>1% Loss Tolerance</a:t>
            </a:r>
            <a:endParaRPr sz="1100">
              <a:solidFill>
                <a:schemeClr val="dk2"/>
              </a:solidFill>
            </a:endParaRPr>
          </a:p>
        </p:txBody>
      </p:sp>
      <p:sp>
        <p:nvSpPr>
          <p:cNvPr id="374" name="Google Shape;374;p48"/>
          <p:cNvSpPr txBox="1"/>
          <p:nvPr/>
        </p:nvSpPr>
        <p:spPr>
          <a:xfrm>
            <a:off x="7650000" y="2218025"/>
            <a:ext cx="1494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800">
                <a:solidFill>
                  <a:schemeClr val="dk2"/>
                </a:solidFill>
              </a:rPr>
              <a:t>46</a:t>
            </a:r>
            <a:r>
              <a:rPr lang="it" sz="1800">
                <a:solidFill>
                  <a:schemeClr val="dk2"/>
                </a:solidFill>
              </a:rPr>
              <a:t>% RMSE</a:t>
            </a:r>
            <a:endParaRPr sz="1800">
              <a:solidFill>
                <a:schemeClr val="dk2"/>
              </a:solidFill>
            </a:endParaRPr>
          </a:p>
        </p:txBody>
      </p:sp>
      <p:pic>
        <p:nvPicPr>
          <p:cNvPr id="375" name="Google Shape;375;p48"/>
          <p:cNvPicPr preferRelativeResize="0"/>
          <p:nvPr/>
        </p:nvPicPr>
        <p:blipFill>
          <a:blip r:embed="rId3">
            <a:alphaModFix/>
          </a:blip>
          <a:stretch>
            <a:fillRect/>
          </a:stretch>
        </p:blipFill>
        <p:spPr>
          <a:xfrm>
            <a:off x="1699400" y="408525"/>
            <a:ext cx="5950592" cy="4430176"/>
          </a:xfrm>
          <a:prstGeom prst="rect">
            <a:avLst/>
          </a:prstGeom>
          <a:noFill/>
          <a:ln>
            <a:noFill/>
          </a:ln>
        </p:spPr>
      </p:pic>
      <p:sp>
        <p:nvSpPr>
          <p:cNvPr id="376" name="Google Shape;376;p48"/>
          <p:cNvSpPr/>
          <p:nvPr/>
        </p:nvSpPr>
        <p:spPr>
          <a:xfrm>
            <a:off x="8916900" y="0"/>
            <a:ext cx="227100" cy="2127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9"/>
          <p:cNvSpPr txBox="1"/>
          <p:nvPr>
            <p:ph idx="4294967295" type="ctrTitle"/>
          </p:nvPr>
        </p:nvSpPr>
        <p:spPr>
          <a:xfrm>
            <a:off x="178925" y="1937750"/>
            <a:ext cx="6519000" cy="6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it" sz="4000">
                <a:solidFill>
                  <a:srgbClr val="E69138"/>
                </a:solidFill>
                <a:latin typeface="Inter"/>
                <a:ea typeface="Inter"/>
                <a:cs typeface="Inter"/>
                <a:sym typeface="Inter"/>
              </a:rPr>
              <a:t>1</a:t>
            </a:r>
            <a:r>
              <a:rPr b="1" baseline="30000" lang="it" sz="4000">
                <a:solidFill>
                  <a:srgbClr val="E69138"/>
                </a:solidFill>
                <a:latin typeface="Inter"/>
                <a:ea typeface="Inter"/>
                <a:cs typeface="Inter"/>
                <a:sym typeface="Inter"/>
              </a:rPr>
              <a:t>st</a:t>
            </a:r>
            <a:r>
              <a:rPr b="1" lang="it" sz="4000">
                <a:solidFill>
                  <a:srgbClr val="E69138"/>
                </a:solidFill>
                <a:latin typeface="Inter"/>
                <a:ea typeface="Inter"/>
                <a:cs typeface="Inter"/>
                <a:sym typeface="Inter"/>
              </a:rPr>
              <a:t>, 2</a:t>
            </a:r>
            <a:r>
              <a:rPr b="1" baseline="30000" lang="it" sz="4000">
                <a:solidFill>
                  <a:srgbClr val="E69138"/>
                </a:solidFill>
                <a:latin typeface="Inter"/>
                <a:ea typeface="Inter"/>
                <a:cs typeface="Inter"/>
                <a:sym typeface="Inter"/>
              </a:rPr>
              <a:t>nd</a:t>
            </a:r>
            <a:r>
              <a:rPr b="1" lang="it" sz="4000">
                <a:solidFill>
                  <a:srgbClr val="E69138"/>
                </a:solidFill>
                <a:latin typeface="Inter"/>
                <a:ea typeface="Inter"/>
                <a:cs typeface="Inter"/>
                <a:sym typeface="Inter"/>
              </a:rPr>
              <a:t>, 3</a:t>
            </a:r>
            <a:r>
              <a:rPr b="1" baseline="30000" lang="it" sz="4000">
                <a:solidFill>
                  <a:srgbClr val="E69138"/>
                </a:solidFill>
                <a:latin typeface="Inter"/>
                <a:ea typeface="Inter"/>
                <a:cs typeface="Inter"/>
                <a:sym typeface="Inter"/>
              </a:rPr>
              <a:t>rd</a:t>
            </a:r>
            <a:r>
              <a:rPr b="1" lang="it" sz="4000">
                <a:solidFill>
                  <a:srgbClr val="E69138"/>
                </a:solidFill>
                <a:latin typeface="Inter"/>
                <a:ea typeface="Inter"/>
                <a:cs typeface="Inter"/>
                <a:sym typeface="Inter"/>
              </a:rPr>
              <a:t> ORDER ODEs</a:t>
            </a:r>
            <a:endParaRPr b="1" sz="4000">
              <a:solidFill>
                <a:srgbClr val="E69138"/>
              </a:solidFill>
              <a:latin typeface="Inter"/>
              <a:ea typeface="Inter"/>
              <a:cs typeface="Inter"/>
              <a:sym typeface="Inter"/>
            </a:endParaRPr>
          </a:p>
        </p:txBody>
      </p:sp>
      <p:sp>
        <p:nvSpPr>
          <p:cNvPr id="382" name="Google Shape;382;p49"/>
          <p:cNvSpPr/>
          <p:nvPr/>
        </p:nvSpPr>
        <p:spPr>
          <a:xfrm flipH="1" rot="10800000">
            <a:off x="6241925" y="2243625"/>
            <a:ext cx="2902200" cy="190800"/>
          </a:xfrm>
          <a:prstGeom prst="rect">
            <a:avLst/>
          </a:prstGeom>
          <a:solidFill>
            <a:srgbClr val="F39C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p>
        </p:txBody>
      </p:sp>
      <p:sp>
        <p:nvSpPr>
          <p:cNvPr id="383" name="Google Shape;383;p49"/>
          <p:cNvSpPr txBox="1"/>
          <p:nvPr/>
        </p:nvSpPr>
        <p:spPr>
          <a:xfrm>
            <a:off x="231850" y="2659163"/>
            <a:ext cx="6282000" cy="546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it">
                <a:solidFill>
                  <a:srgbClr val="666666"/>
                </a:solidFill>
                <a:latin typeface="Inter Light"/>
                <a:ea typeface="Inter Light"/>
                <a:cs typeface="Inter Light"/>
                <a:sym typeface="Inter Light"/>
              </a:rPr>
              <a:t>Frequency Detuning</a:t>
            </a:r>
            <a:endParaRPr>
              <a:solidFill>
                <a:srgbClr val="666666"/>
              </a:solidFill>
              <a:latin typeface="Inter Light"/>
              <a:ea typeface="Inter Light"/>
              <a:cs typeface="Inter Light"/>
              <a:sym typeface="Inter Light"/>
            </a:endParaRPr>
          </a:p>
        </p:txBody>
      </p:sp>
      <p:sp>
        <p:nvSpPr>
          <p:cNvPr id="384" name="Google Shape;384;p49"/>
          <p:cNvSpPr/>
          <p:nvPr/>
        </p:nvSpPr>
        <p:spPr>
          <a:xfrm flipH="1" rot="10800000">
            <a:off x="0" y="4952688"/>
            <a:ext cx="3930300" cy="190800"/>
          </a:xfrm>
          <a:prstGeom prst="rect">
            <a:avLst/>
          </a:prstGeom>
          <a:solidFill>
            <a:srgbClr val="F39C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p>
        </p:txBody>
      </p:sp>
      <p:sp>
        <p:nvSpPr>
          <p:cNvPr id="385" name="Google Shape;385;p49"/>
          <p:cNvSpPr/>
          <p:nvPr/>
        </p:nvSpPr>
        <p:spPr>
          <a:xfrm>
            <a:off x="8917025" y="0"/>
            <a:ext cx="227100" cy="212700"/>
          </a:xfrm>
          <a:prstGeom prst="rect">
            <a:avLst/>
          </a:prstGeom>
          <a:solidFill>
            <a:srgbClr val="1880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p50"/>
          <p:cNvPicPr preferRelativeResize="0"/>
          <p:nvPr/>
        </p:nvPicPr>
        <p:blipFill rotWithShape="1">
          <a:blip r:embed="rId3">
            <a:alphaModFix/>
          </a:blip>
          <a:srcRect b="64771" l="-322" r="2446" t="0"/>
          <a:stretch/>
        </p:blipFill>
        <p:spPr>
          <a:xfrm>
            <a:off x="0" y="76200"/>
            <a:ext cx="9144003" cy="1685751"/>
          </a:xfrm>
          <a:prstGeom prst="rect">
            <a:avLst/>
          </a:prstGeom>
          <a:noFill/>
          <a:ln>
            <a:noFill/>
          </a:ln>
        </p:spPr>
      </p:pic>
      <p:sp>
        <p:nvSpPr>
          <p:cNvPr id="391" name="Google Shape;391;p50"/>
          <p:cNvSpPr txBox="1"/>
          <p:nvPr/>
        </p:nvSpPr>
        <p:spPr>
          <a:xfrm>
            <a:off x="2660400" y="54525"/>
            <a:ext cx="3823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100">
                <a:solidFill>
                  <a:schemeClr val="dk2"/>
                </a:solidFill>
              </a:rPr>
              <a:t>First Order with 1% Frequency Detuning</a:t>
            </a:r>
            <a:endParaRPr sz="1100">
              <a:solidFill>
                <a:schemeClr val="dk2"/>
              </a:solidFill>
            </a:endParaRPr>
          </a:p>
        </p:txBody>
      </p:sp>
      <p:pic>
        <p:nvPicPr>
          <p:cNvPr id="392" name="Google Shape;392;p50"/>
          <p:cNvPicPr preferRelativeResize="0"/>
          <p:nvPr/>
        </p:nvPicPr>
        <p:blipFill>
          <a:blip r:embed="rId4">
            <a:alphaModFix/>
          </a:blip>
          <a:stretch>
            <a:fillRect/>
          </a:stretch>
        </p:blipFill>
        <p:spPr>
          <a:xfrm>
            <a:off x="0" y="1761950"/>
            <a:ext cx="9144003" cy="1710034"/>
          </a:xfrm>
          <a:prstGeom prst="rect">
            <a:avLst/>
          </a:prstGeom>
          <a:noFill/>
          <a:ln>
            <a:noFill/>
          </a:ln>
        </p:spPr>
      </p:pic>
      <p:sp>
        <p:nvSpPr>
          <p:cNvPr id="393" name="Google Shape;393;p50"/>
          <p:cNvSpPr txBox="1"/>
          <p:nvPr/>
        </p:nvSpPr>
        <p:spPr>
          <a:xfrm>
            <a:off x="2716875" y="1658100"/>
            <a:ext cx="3823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100">
                <a:solidFill>
                  <a:schemeClr val="dk2"/>
                </a:solidFill>
              </a:rPr>
              <a:t>Second </a:t>
            </a:r>
            <a:r>
              <a:rPr lang="it" sz="1100">
                <a:solidFill>
                  <a:schemeClr val="dk2"/>
                </a:solidFill>
              </a:rPr>
              <a:t>Order with 1% Frequency Detuning</a:t>
            </a:r>
            <a:endParaRPr sz="1100">
              <a:solidFill>
                <a:schemeClr val="dk2"/>
              </a:solidFill>
            </a:endParaRPr>
          </a:p>
        </p:txBody>
      </p:sp>
      <p:pic>
        <p:nvPicPr>
          <p:cNvPr id="394" name="Google Shape;394;p50"/>
          <p:cNvPicPr preferRelativeResize="0"/>
          <p:nvPr/>
        </p:nvPicPr>
        <p:blipFill rotWithShape="1">
          <a:blip r:embed="rId5">
            <a:alphaModFix/>
          </a:blip>
          <a:srcRect b="2978" l="0" r="0" t="0"/>
          <a:stretch/>
        </p:blipFill>
        <p:spPr>
          <a:xfrm>
            <a:off x="0" y="3471975"/>
            <a:ext cx="9144003" cy="1563750"/>
          </a:xfrm>
          <a:prstGeom prst="rect">
            <a:avLst/>
          </a:prstGeom>
          <a:noFill/>
          <a:ln>
            <a:noFill/>
          </a:ln>
        </p:spPr>
      </p:pic>
      <p:sp>
        <p:nvSpPr>
          <p:cNvPr id="395" name="Google Shape;395;p50"/>
          <p:cNvSpPr txBox="1"/>
          <p:nvPr/>
        </p:nvSpPr>
        <p:spPr>
          <a:xfrm>
            <a:off x="2841275" y="3328175"/>
            <a:ext cx="3823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100">
                <a:solidFill>
                  <a:schemeClr val="dk2"/>
                </a:solidFill>
              </a:rPr>
              <a:t>Third</a:t>
            </a:r>
            <a:r>
              <a:rPr lang="it" sz="1100">
                <a:solidFill>
                  <a:schemeClr val="dk2"/>
                </a:solidFill>
              </a:rPr>
              <a:t> Order with 1% Frequency Detuning</a:t>
            </a:r>
            <a:endParaRPr sz="1100">
              <a:solidFill>
                <a:schemeClr val="dk2"/>
              </a:solidFill>
            </a:endParaRPr>
          </a:p>
        </p:txBody>
      </p:sp>
      <p:sp>
        <p:nvSpPr>
          <p:cNvPr id="396" name="Google Shape;396;p50"/>
          <p:cNvSpPr/>
          <p:nvPr/>
        </p:nvSpPr>
        <p:spPr>
          <a:xfrm>
            <a:off x="8917025" y="0"/>
            <a:ext cx="227100" cy="212700"/>
          </a:xfrm>
          <a:prstGeom prst="rect">
            <a:avLst/>
          </a:prstGeom>
          <a:solidFill>
            <a:srgbClr val="1880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1"/>
          <p:cNvSpPr txBox="1"/>
          <p:nvPr>
            <p:ph idx="4294967295" type="ctrTitle"/>
          </p:nvPr>
        </p:nvSpPr>
        <p:spPr>
          <a:xfrm>
            <a:off x="178925" y="1937750"/>
            <a:ext cx="5262300" cy="6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it" sz="4000">
                <a:solidFill>
                  <a:srgbClr val="E69138"/>
                </a:solidFill>
                <a:latin typeface="Inter"/>
                <a:ea typeface="Inter"/>
                <a:cs typeface="Inter"/>
                <a:sym typeface="Inter"/>
              </a:rPr>
              <a:t>CONCLUSIONS</a:t>
            </a:r>
            <a:endParaRPr b="1" sz="4000">
              <a:solidFill>
                <a:srgbClr val="E69138"/>
              </a:solidFill>
              <a:latin typeface="Inter"/>
              <a:ea typeface="Inter"/>
              <a:cs typeface="Inter"/>
              <a:sym typeface="Inter"/>
            </a:endParaRPr>
          </a:p>
        </p:txBody>
      </p:sp>
      <p:sp>
        <p:nvSpPr>
          <p:cNvPr id="402" name="Google Shape;402;p51"/>
          <p:cNvSpPr/>
          <p:nvPr/>
        </p:nvSpPr>
        <p:spPr>
          <a:xfrm flipH="1" rot="10800000">
            <a:off x="4880225" y="2243625"/>
            <a:ext cx="4263900" cy="190800"/>
          </a:xfrm>
          <a:prstGeom prst="rect">
            <a:avLst/>
          </a:prstGeom>
          <a:solidFill>
            <a:srgbClr val="F39C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p>
        </p:txBody>
      </p:sp>
      <p:sp>
        <p:nvSpPr>
          <p:cNvPr id="403" name="Google Shape;403;p51"/>
          <p:cNvSpPr txBox="1"/>
          <p:nvPr/>
        </p:nvSpPr>
        <p:spPr>
          <a:xfrm>
            <a:off x="231850" y="2659163"/>
            <a:ext cx="6282000" cy="546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it">
                <a:solidFill>
                  <a:srgbClr val="666666"/>
                </a:solidFill>
                <a:latin typeface="Inter Light"/>
                <a:ea typeface="Inter Light"/>
                <a:cs typeface="Inter Light"/>
                <a:sym typeface="Inter Light"/>
              </a:rPr>
              <a:t>Detuning Tol. | Coupling Tol. | </a:t>
            </a:r>
            <a:r>
              <a:rPr lang="it">
                <a:solidFill>
                  <a:srgbClr val="666666"/>
                </a:solidFill>
                <a:latin typeface="Inter Light"/>
                <a:ea typeface="Inter Light"/>
                <a:cs typeface="Inter Light"/>
                <a:sym typeface="Inter Light"/>
              </a:rPr>
              <a:t>Loss Tol.</a:t>
            </a:r>
            <a:endParaRPr>
              <a:solidFill>
                <a:srgbClr val="666666"/>
              </a:solidFill>
              <a:latin typeface="Inter Light"/>
              <a:ea typeface="Inter Light"/>
              <a:cs typeface="Inter Light"/>
              <a:sym typeface="Inter Light"/>
            </a:endParaRPr>
          </a:p>
        </p:txBody>
      </p:sp>
      <p:sp>
        <p:nvSpPr>
          <p:cNvPr id="404" name="Google Shape;404;p51"/>
          <p:cNvSpPr/>
          <p:nvPr/>
        </p:nvSpPr>
        <p:spPr>
          <a:xfrm flipH="1" rot="10800000">
            <a:off x="0" y="4952688"/>
            <a:ext cx="3930300" cy="190800"/>
          </a:xfrm>
          <a:prstGeom prst="rect">
            <a:avLst/>
          </a:prstGeom>
          <a:solidFill>
            <a:srgbClr val="F39C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p>
        </p:txBody>
      </p:sp>
      <p:sp>
        <p:nvSpPr>
          <p:cNvPr id="405" name="Google Shape;405;p51"/>
          <p:cNvSpPr/>
          <p:nvPr/>
        </p:nvSpPr>
        <p:spPr>
          <a:xfrm>
            <a:off x="8917025" y="0"/>
            <a:ext cx="227100" cy="212700"/>
          </a:xfrm>
          <a:prstGeom prst="rect">
            <a:avLst/>
          </a:prstGeom>
          <a:solidFill>
            <a:srgbClr val="1880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idx="4294967295" type="ctrTitle"/>
          </p:nvPr>
        </p:nvSpPr>
        <p:spPr>
          <a:xfrm>
            <a:off x="178925" y="1937738"/>
            <a:ext cx="4803600" cy="6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it" sz="4000">
                <a:solidFill>
                  <a:srgbClr val="E69138"/>
                </a:solidFill>
                <a:latin typeface="Inter"/>
                <a:ea typeface="Inter"/>
                <a:cs typeface="Inter"/>
                <a:sym typeface="Inter"/>
              </a:rPr>
              <a:t>THE ODE SOLVER</a:t>
            </a:r>
            <a:endParaRPr b="1" sz="4000">
              <a:solidFill>
                <a:srgbClr val="E69138"/>
              </a:solidFill>
              <a:latin typeface="Inter"/>
              <a:ea typeface="Inter"/>
              <a:cs typeface="Inter"/>
              <a:sym typeface="Inter"/>
            </a:endParaRPr>
          </a:p>
        </p:txBody>
      </p:sp>
      <p:sp>
        <p:nvSpPr>
          <p:cNvPr id="84" name="Google Shape;84;p16"/>
          <p:cNvSpPr/>
          <p:nvPr/>
        </p:nvSpPr>
        <p:spPr>
          <a:xfrm flipH="1" rot="10800000">
            <a:off x="5213675" y="2243613"/>
            <a:ext cx="3930300" cy="190800"/>
          </a:xfrm>
          <a:prstGeom prst="rect">
            <a:avLst/>
          </a:prstGeom>
          <a:solidFill>
            <a:srgbClr val="F39C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p>
        </p:txBody>
      </p:sp>
      <p:sp>
        <p:nvSpPr>
          <p:cNvPr id="85" name="Google Shape;85;p16"/>
          <p:cNvSpPr txBox="1"/>
          <p:nvPr/>
        </p:nvSpPr>
        <p:spPr>
          <a:xfrm>
            <a:off x="231850" y="2659163"/>
            <a:ext cx="6282000" cy="546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it">
                <a:solidFill>
                  <a:srgbClr val="666666"/>
                </a:solidFill>
                <a:latin typeface="Inter Light"/>
                <a:ea typeface="Inter Light"/>
                <a:cs typeface="Inter Light"/>
                <a:sym typeface="Inter Light"/>
              </a:rPr>
              <a:t>1</a:t>
            </a:r>
            <a:r>
              <a:rPr baseline="30000" lang="it">
                <a:solidFill>
                  <a:srgbClr val="666666"/>
                </a:solidFill>
                <a:latin typeface="Inter Light"/>
                <a:ea typeface="Inter Light"/>
                <a:cs typeface="Inter Light"/>
                <a:sym typeface="Inter Light"/>
              </a:rPr>
              <a:t>st</a:t>
            </a:r>
            <a:r>
              <a:rPr lang="it">
                <a:solidFill>
                  <a:srgbClr val="666666"/>
                </a:solidFill>
                <a:latin typeface="Inter Light"/>
                <a:ea typeface="Inter Light"/>
                <a:cs typeface="Inter Light"/>
                <a:sym typeface="Inter Light"/>
              </a:rPr>
              <a:t> Order</a:t>
            </a:r>
            <a:r>
              <a:rPr lang="it">
                <a:solidFill>
                  <a:srgbClr val="666666"/>
                </a:solidFill>
                <a:latin typeface="Inter Light"/>
                <a:ea typeface="Inter Light"/>
                <a:cs typeface="Inter Light"/>
                <a:sym typeface="Inter Light"/>
              </a:rPr>
              <a:t> | 2</a:t>
            </a:r>
            <a:r>
              <a:rPr baseline="30000" lang="it">
                <a:solidFill>
                  <a:srgbClr val="666666"/>
                </a:solidFill>
                <a:latin typeface="Inter Light"/>
                <a:ea typeface="Inter Light"/>
                <a:cs typeface="Inter Light"/>
                <a:sym typeface="Inter Light"/>
              </a:rPr>
              <a:t>nd</a:t>
            </a:r>
            <a:r>
              <a:rPr lang="it">
                <a:solidFill>
                  <a:srgbClr val="666666"/>
                </a:solidFill>
                <a:latin typeface="Inter Light"/>
                <a:ea typeface="Inter Light"/>
                <a:cs typeface="Inter Light"/>
                <a:sym typeface="Inter Light"/>
              </a:rPr>
              <a:t> Order | 3</a:t>
            </a:r>
            <a:r>
              <a:rPr baseline="30000" lang="it">
                <a:solidFill>
                  <a:srgbClr val="666666"/>
                </a:solidFill>
                <a:latin typeface="Inter Light"/>
                <a:ea typeface="Inter Light"/>
                <a:cs typeface="Inter Light"/>
                <a:sym typeface="Inter Light"/>
              </a:rPr>
              <a:t>rd</a:t>
            </a:r>
            <a:r>
              <a:rPr lang="it">
                <a:solidFill>
                  <a:srgbClr val="666666"/>
                </a:solidFill>
                <a:latin typeface="Inter Light"/>
                <a:ea typeface="Inter Light"/>
                <a:cs typeface="Inter Light"/>
                <a:sym typeface="Inter Light"/>
              </a:rPr>
              <a:t> order</a:t>
            </a:r>
            <a:endParaRPr>
              <a:solidFill>
                <a:srgbClr val="666666"/>
              </a:solidFill>
              <a:latin typeface="Inter Light"/>
              <a:ea typeface="Inter Light"/>
              <a:cs typeface="Inter Light"/>
              <a:sym typeface="Inter Light"/>
            </a:endParaRPr>
          </a:p>
        </p:txBody>
      </p:sp>
      <p:sp>
        <p:nvSpPr>
          <p:cNvPr id="86" name="Google Shape;86;p16"/>
          <p:cNvSpPr/>
          <p:nvPr/>
        </p:nvSpPr>
        <p:spPr>
          <a:xfrm flipH="1" rot="10800000">
            <a:off x="0" y="4952688"/>
            <a:ext cx="3930300" cy="190800"/>
          </a:xfrm>
          <a:prstGeom prst="rect">
            <a:avLst/>
          </a:prstGeom>
          <a:solidFill>
            <a:srgbClr val="F39C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p>
        </p:txBody>
      </p:sp>
      <p:sp>
        <p:nvSpPr>
          <p:cNvPr id="87" name="Google Shape;87;p16"/>
          <p:cNvSpPr/>
          <p:nvPr/>
        </p:nvSpPr>
        <p:spPr>
          <a:xfrm>
            <a:off x="8917025" y="0"/>
            <a:ext cx="227100" cy="212700"/>
          </a:xfrm>
          <a:prstGeom prst="rect">
            <a:avLst/>
          </a:prstGeom>
          <a:solidFill>
            <a:srgbClr val="1880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2"/>
          <p:cNvSpPr txBox="1"/>
          <p:nvPr/>
        </p:nvSpPr>
        <p:spPr>
          <a:xfrm>
            <a:off x="5231225" y="1606200"/>
            <a:ext cx="3653700" cy="2254500"/>
          </a:xfrm>
          <a:prstGeom prst="rect">
            <a:avLst/>
          </a:prstGeom>
          <a:noFill/>
          <a:ln>
            <a:noFill/>
          </a:ln>
        </p:spPr>
        <p:txBody>
          <a:bodyPr anchorCtr="0" anchor="t" bIns="91425" lIns="91425" spcFirstLastPara="1" rIns="91425" wrap="square" tIns="91425">
            <a:noAutofit/>
          </a:bodyPr>
          <a:lstStyle/>
          <a:p>
            <a:pPr indent="-298450" lvl="0" marL="457200" rtl="0" algn="just">
              <a:spcBef>
                <a:spcPts val="0"/>
              </a:spcBef>
              <a:spcAft>
                <a:spcPts val="0"/>
              </a:spcAft>
              <a:buClr>
                <a:schemeClr val="dk2"/>
              </a:buClr>
              <a:buSzPts val="1100"/>
              <a:buFont typeface="Inter"/>
              <a:buChar char="●"/>
            </a:pPr>
            <a:r>
              <a:rPr b="1" lang="it" sz="1100">
                <a:solidFill>
                  <a:schemeClr val="dk2"/>
                </a:solidFill>
                <a:latin typeface="Inter"/>
                <a:ea typeface="Inter"/>
                <a:cs typeface="Inter"/>
                <a:sym typeface="Inter"/>
              </a:rPr>
              <a:t>Detuning Tolerance</a:t>
            </a:r>
            <a:endParaRPr b="1" sz="1100">
              <a:solidFill>
                <a:schemeClr val="dk2"/>
              </a:solidFill>
              <a:latin typeface="Inter"/>
              <a:ea typeface="Inter"/>
              <a:cs typeface="Inter"/>
              <a:sym typeface="Inter"/>
            </a:endParaRPr>
          </a:p>
          <a:p>
            <a:pPr indent="-298450" lvl="1" marL="914400" rtl="0" algn="just">
              <a:spcBef>
                <a:spcPts val="0"/>
              </a:spcBef>
              <a:spcAft>
                <a:spcPts val="0"/>
              </a:spcAft>
              <a:buClr>
                <a:schemeClr val="dk2"/>
              </a:buClr>
              <a:buSzPts val="1100"/>
              <a:buFont typeface="Inter Light"/>
              <a:buChar char="○"/>
            </a:pPr>
            <a:r>
              <a:rPr lang="it" sz="1100">
                <a:solidFill>
                  <a:schemeClr val="dk2"/>
                </a:solidFill>
                <a:latin typeface="Inter Light"/>
                <a:ea typeface="Inter Light"/>
                <a:cs typeface="Inter Light"/>
                <a:sym typeface="Inter Light"/>
              </a:rPr>
              <a:t>NO impact on step functions</a:t>
            </a:r>
            <a:endParaRPr sz="1100">
              <a:solidFill>
                <a:schemeClr val="dk2"/>
              </a:solidFill>
              <a:latin typeface="Inter Light"/>
              <a:ea typeface="Inter Light"/>
              <a:cs typeface="Inter Light"/>
              <a:sym typeface="Inter Light"/>
            </a:endParaRPr>
          </a:p>
          <a:p>
            <a:pPr indent="-298450" lvl="1" marL="914400" rtl="0" algn="just">
              <a:spcBef>
                <a:spcPts val="0"/>
              </a:spcBef>
              <a:spcAft>
                <a:spcPts val="0"/>
              </a:spcAft>
              <a:buClr>
                <a:schemeClr val="dk2"/>
              </a:buClr>
              <a:buSzPts val="1100"/>
              <a:buFont typeface="Inter Light"/>
              <a:buChar char="○"/>
            </a:pPr>
            <a:r>
              <a:rPr lang="it" sz="1100">
                <a:solidFill>
                  <a:schemeClr val="dk2"/>
                </a:solidFill>
                <a:latin typeface="Inter Light"/>
                <a:ea typeface="Inter Light"/>
                <a:cs typeface="Inter Light"/>
                <a:sym typeface="Inter Light"/>
              </a:rPr>
              <a:t>Negligible effect on RMSE</a:t>
            </a:r>
            <a:endParaRPr sz="1100">
              <a:solidFill>
                <a:schemeClr val="dk2"/>
              </a:solidFill>
              <a:latin typeface="Inter Light"/>
              <a:ea typeface="Inter Light"/>
              <a:cs typeface="Inter Light"/>
              <a:sym typeface="Inter Light"/>
            </a:endParaRPr>
          </a:p>
          <a:p>
            <a:pPr indent="-298450" lvl="0" marL="457200" rtl="0" algn="just">
              <a:spcBef>
                <a:spcPts val="0"/>
              </a:spcBef>
              <a:spcAft>
                <a:spcPts val="0"/>
              </a:spcAft>
              <a:buClr>
                <a:schemeClr val="dk2"/>
              </a:buClr>
              <a:buSzPts val="1100"/>
              <a:buFont typeface="Inter"/>
              <a:buChar char="●"/>
            </a:pPr>
            <a:r>
              <a:rPr b="1" lang="it" sz="1100">
                <a:solidFill>
                  <a:schemeClr val="dk2"/>
                </a:solidFill>
                <a:latin typeface="Inter"/>
                <a:ea typeface="Inter"/>
                <a:cs typeface="Inter"/>
                <a:sym typeface="Inter"/>
              </a:rPr>
              <a:t>Coupling Tolerance</a:t>
            </a:r>
            <a:endParaRPr b="1" sz="1100">
              <a:solidFill>
                <a:schemeClr val="dk2"/>
              </a:solidFill>
              <a:latin typeface="Inter"/>
              <a:ea typeface="Inter"/>
              <a:cs typeface="Inter"/>
              <a:sym typeface="Inter"/>
            </a:endParaRPr>
          </a:p>
          <a:p>
            <a:pPr indent="-298450" lvl="1" marL="914400" rtl="0" algn="just">
              <a:spcBef>
                <a:spcPts val="0"/>
              </a:spcBef>
              <a:spcAft>
                <a:spcPts val="0"/>
              </a:spcAft>
              <a:buClr>
                <a:schemeClr val="dk2"/>
              </a:buClr>
              <a:buSzPts val="1100"/>
              <a:buFont typeface="Inter Light"/>
              <a:buChar char="○"/>
            </a:pPr>
            <a:r>
              <a:rPr lang="it" sz="1100">
                <a:solidFill>
                  <a:schemeClr val="dk2"/>
                </a:solidFill>
                <a:latin typeface="Inter Light"/>
                <a:ea typeface="Inter Light"/>
                <a:cs typeface="Inter Light"/>
                <a:sym typeface="Inter Light"/>
              </a:rPr>
              <a:t>Moderate impact</a:t>
            </a:r>
            <a:endParaRPr sz="1100">
              <a:solidFill>
                <a:schemeClr val="dk2"/>
              </a:solidFill>
              <a:latin typeface="Inter Light"/>
              <a:ea typeface="Inter Light"/>
              <a:cs typeface="Inter Light"/>
              <a:sym typeface="Inter Light"/>
            </a:endParaRPr>
          </a:p>
          <a:p>
            <a:pPr indent="-298450" lvl="1" marL="914400" rtl="0" algn="just">
              <a:spcBef>
                <a:spcPts val="0"/>
              </a:spcBef>
              <a:spcAft>
                <a:spcPts val="0"/>
              </a:spcAft>
              <a:buClr>
                <a:schemeClr val="dk2"/>
              </a:buClr>
              <a:buSzPts val="1100"/>
              <a:buFont typeface="Inter Light"/>
              <a:buChar char="○"/>
            </a:pPr>
            <a:r>
              <a:rPr lang="it" sz="1100">
                <a:solidFill>
                  <a:schemeClr val="dk2"/>
                </a:solidFill>
                <a:latin typeface="Inter Light"/>
                <a:ea typeface="Inter Light"/>
                <a:cs typeface="Inter Light"/>
                <a:sym typeface="Inter Light"/>
              </a:rPr>
              <a:t>Manageable, especially in:</a:t>
            </a:r>
            <a:endParaRPr sz="1100">
              <a:solidFill>
                <a:schemeClr val="dk2"/>
              </a:solidFill>
              <a:latin typeface="Inter Light"/>
              <a:ea typeface="Inter Light"/>
              <a:cs typeface="Inter Light"/>
              <a:sym typeface="Inter Light"/>
            </a:endParaRPr>
          </a:p>
          <a:p>
            <a:pPr indent="-298450" lvl="2" marL="1371600" rtl="0" algn="just">
              <a:spcBef>
                <a:spcPts val="0"/>
              </a:spcBef>
              <a:spcAft>
                <a:spcPts val="0"/>
              </a:spcAft>
              <a:buClr>
                <a:schemeClr val="dk2"/>
              </a:buClr>
              <a:buSzPts val="1100"/>
              <a:buFont typeface="Inter Light"/>
              <a:buChar char="■"/>
            </a:pPr>
            <a:r>
              <a:rPr lang="it" sz="1100">
                <a:solidFill>
                  <a:schemeClr val="dk2"/>
                </a:solidFill>
                <a:latin typeface="Inter Light"/>
                <a:ea typeface="Inter Light"/>
                <a:cs typeface="Inter Light"/>
                <a:sym typeface="Inter Light"/>
              </a:rPr>
              <a:t>Low-order systems</a:t>
            </a:r>
            <a:endParaRPr sz="1100">
              <a:solidFill>
                <a:schemeClr val="dk2"/>
              </a:solidFill>
              <a:latin typeface="Inter Light"/>
              <a:ea typeface="Inter Light"/>
              <a:cs typeface="Inter Light"/>
              <a:sym typeface="Inter Light"/>
            </a:endParaRPr>
          </a:p>
          <a:p>
            <a:pPr indent="-298450" lvl="2" marL="1371600" rtl="0" algn="just">
              <a:spcBef>
                <a:spcPts val="0"/>
              </a:spcBef>
              <a:spcAft>
                <a:spcPts val="0"/>
              </a:spcAft>
              <a:buClr>
                <a:schemeClr val="dk2"/>
              </a:buClr>
              <a:buSzPts val="1100"/>
              <a:buFont typeface="Inter Light"/>
              <a:buChar char="■"/>
            </a:pPr>
            <a:r>
              <a:rPr lang="it" sz="1100">
                <a:solidFill>
                  <a:schemeClr val="dk2"/>
                </a:solidFill>
                <a:latin typeface="Inter Light"/>
                <a:ea typeface="Inter Light"/>
                <a:cs typeface="Inter Light"/>
                <a:sym typeface="Inter Light"/>
              </a:rPr>
              <a:t>Small percentage deviations</a:t>
            </a:r>
            <a:endParaRPr sz="1100">
              <a:solidFill>
                <a:schemeClr val="dk2"/>
              </a:solidFill>
              <a:latin typeface="Inter Light"/>
              <a:ea typeface="Inter Light"/>
              <a:cs typeface="Inter Light"/>
              <a:sym typeface="Inter Light"/>
            </a:endParaRPr>
          </a:p>
          <a:p>
            <a:pPr indent="-298450" lvl="0" marL="457200" rtl="0" algn="just">
              <a:spcBef>
                <a:spcPts val="0"/>
              </a:spcBef>
              <a:spcAft>
                <a:spcPts val="0"/>
              </a:spcAft>
              <a:buClr>
                <a:schemeClr val="dk2"/>
              </a:buClr>
              <a:buSzPts val="1100"/>
              <a:buFont typeface="Inter"/>
              <a:buChar char="●"/>
            </a:pPr>
            <a:r>
              <a:rPr b="1" lang="it" sz="1100">
                <a:solidFill>
                  <a:schemeClr val="dk2"/>
                </a:solidFill>
                <a:latin typeface="Inter"/>
                <a:ea typeface="Inter"/>
                <a:cs typeface="Inter"/>
                <a:sym typeface="Inter"/>
              </a:rPr>
              <a:t>Loss Tolerance</a:t>
            </a:r>
            <a:endParaRPr b="1" sz="1100">
              <a:solidFill>
                <a:schemeClr val="dk2"/>
              </a:solidFill>
              <a:latin typeface="Inter"/>
              <a:ea typeface="Inter"/>
              <a:cs typeface="Inter"/>
              <a:sym typeface="Inter"/>
            </a:endParaRPr>
          </a:p>
          <a:p>
            <a:pPr indent="-298450" lvl="1" marL="914400" rtl="0" algn="just">
              <a:spcBef>
                <a:spcPts val="0"/>
              </a:spcBef>
              <a:spcAft>
                <a:spcPts val="0"/>
              </a:spcAft>
              <a:buClr>
                <a:schemeClr val="dk2"/>
              </a:buClr>
              <a:buSzPts val="1100"/>
              <a:buFont typeface="Inter Light"/>
              <a:buChar char="○"/>
            </a:pPr>
            <a:r>
              <a:rPr lang="it" sz="1100">
                <a:solidFill>
                  <a:schemeClr val="dk2"/>
                </a:solidFill>
                <a:latin typeface="Inter Light"/>
                <a:ea typeface="Inter Light"/>
                <a:cs typeface="Inter Light"/>
                <a:sym typeface="Inter Light"/>
              </a:rPr>
              <a:t>Highest impact on RMSE</a:t>
            </a:r>
            <a:endParaRPr sz="1100">
              <a:solidFill>
                <a:schemeClr val="dk2"/>
              </a:solidFill>
              <a:latin typeface="Inter Light"/>
              <a:ea typeface="Inter Light"/>
              <a:cs typeface="Inter Light"/>
              <a:sym typeface="Inter Light"/>
            </a:endParaRPr>
          </a:p>
          <a:p>
            <a:pPr indent="-298450" lvl="1" marL="914400" rtl="0" algn="just">
              <a:spcBef>
                <a:spcPts val="0"/>
              </a:spcBef>
              <a:spcAft>
                <a:spcPts val="0"/>
              </a:spcAft>
              <a:buClr>
                <a:schemeClr val="dk2"/>
              </a:buClr>
              <a:buSzPts val="1100"/>
              <a:buFont typeface="Inter Light"/>
              <a:buChar char="○"/>
            </a:pPr>
            <a:r>
              <a:rPr lang="it" sz="1100">
                <a:solidFill>
                  <a:schemeClr val="dk2"/>
                </a:solidFill>
                <a:latin typeface="Inter Light"/>
                <a:ea typeface="Inter Light"/>
                <a:cs typeface="Inter Light"/>
                <a:sym typeface="Inter Light"/>
              </a:rPr>
              <a:t>Effects are more predictable</a:t>
            </a:r>
            <a:endParaRPr sz="1100">
              <a:solidFill>
                <a:schemeClr val="dk2"/>
              </a:solidFill>
              <a:latin typeface="Inter Light"/>
              <a:ea typeface="Inter Light"/>
              <a:cs typeface="Inter Light"/>
              <a:sym typeface="Inter Light"/>
            </a:endParaRPr>
          </a:p>
          <a:p>
            <a:pPr indent="-298450" lvl="2" marL="1371600" rtl="0" algn="just">
              <a:spcBef>
                <a:spcPts val="0"/>
              </a:spcBef>
              <a:spcAft>
                <a:spcPts val="0"/>
              </a:spcAft>
              <a:buClr>
                <a:schemeClr val="dk2"/>
              </a:buClr>
              <a:buSzPts val="1100"/>
              <a:buFont typeface="Inter Light"/>
              <a:buChar char="■"/>
            </a:pPr>
            <a:r>
              <a:rPr lang="it" sz="1100">
                <a:solidFill>
                  <a:schemeClr val="dk2"/>
                </a:solidFill>
                <a:latin typeface="Inter Light"/>
                <a:ea typeface="Inter Light"/>
                <a:cs typeface="Inter Light"/>
                <a:sym typeface="Inter Light"/>
              </a:rPr>
              <a:t>Potentially easier to correct</a:t>
            </a:r>
            <a:endParaRPr sz="1100">
              <a:solidFill>
                <a:schemeClr val="dk2"/>
              </a:solidFill>
              <a:latin typeface="Inter Light"/>
              <a:ea typeface="Inter Light"/>
              <a:cs typeface="Inter Light"/>
              <a:sym typeface="Inter Light"/>
            </a:endParaRPr>
          </a:p>
        </p:txBody>
      </p:sp>
      <p:pic>
        <p:nvPicPr>
          <p:cNvPr id="411" name="Google Shape;411;p52" title="Punti guadagnati"/>
          <p:cNvPicPr preferRelativeResize="0"/>
          <p:nvPr/>
        </p:nvPicPr>
        <p:blipFill>
          <a:blip r:embed="rId3">
            <a:alphaModFix/>
          </a:blip>
          <a:stretch>
            <a:fillRect/>
          </a:stretch>
        </p:blipFill>
        <p:spPr>
          <a:xfrm>
            <a:off x="304800" y="1299000"/>
            <a:ext cx="4639749" cy="2868911"/>
          </a:xfrm>
          <a:prstGeom prst="rect">
            <a:avLst/>
          </a:prstGeom>
          <a:noFill/>
          <a:ln cap="flat" cmpd="sng" w="28575">
            <a:solidFill>
              <a:srgbClr val="E69138"/>
            </a:solidFill>
            <a:prstDash val="solid"/>
            <a:round/>
            <a:headEnd len="sm" w="sm" type="none"/>
            <a:tailEnd len="sm" w="sm" type="none"/>
          </a:ln>
        </p:spPr>
      </p:pic>
      <p:sp>
        <p:nvSpPr>
          <p:cNvPr id="412" name="Google Shape;412;p52"/>
          <p:cNvSpPr txBox="1"/>
          <p:nvPr>
            <p:ph idx="4294967295" type="ctrTitle"/>
          </p:nvPr>
        </p:nvSpPr>
        <p:spPr>
          <a:xfrm>
            <a:off x="5423525" y="589550"/>
            <a:ext cx="3461400" cy="8850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b="1" lang="it" sz="2400">
                <a:solidFill>
                  <a:srgbClr val="E69138"/>
                </a:solidFill>
                <a:latin typeface="Inter"/>
                <a:ea typeface="Inter"/>
                <a:cs typeface="Inter"/>
                <a:sym typeface="Inter"/>
              </a:rPr>
              <a:t>SENSITIVITY ANALYSIS CONCLUSIONS</a:t>
            </a:r>
            <a:endParaRPr b="1" sz="2400">
              <a:solidFill>
                <a:srgbClr val="E69138"/>
              </a:solidFill>
              <a:latin typeface="Inter"/>
              <a:ea typeface="Inter"/>
              <a:cs typeface="Inter"/>
              <a:sym typeface="Inter"/>
            </a:endParaRPr>
          </a:p>
        </p:txBody>
      </p:sp>
      <p:sp>
        <p:nvSpPr>
          <p:cNvPr id="413" name="Google Shape;413;p52"/>
          <p:cNvSpPr/>
          <p:nvPr/>
        </p:nvSpPr>
        <p:spPr>
          <a:xfrm>
            <a:off x="5423475" y="1474650"/>
            <a:ext cx="3461400" cy="30900"/>
          </a:xfrm>
          <a:prstGeom prst="rect">
            <a:avLst/>
          </a:prstGeom>
          <a:solidFill>
            <a:srgbClr val="F39C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4" name="Google Shape;414;p52"/>
          <p:cNvSpPr/>
          <p:nvPr/>
        </p:nvSpPr>
        <p:spPr>
          <a:xfrm>
            <a:off x="8917025" y="0"/>
            <a:ext cx="227100" cy="212700"/>
          </a:xfrm>
          <a:prstGeom prst="rect">
            <a:avLst/>
          </a:prstGeom>
          <a:solidFill>
            <a:srgbClr val="1880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3"/>
          <p:cNvSpPr txBox="1"/>
          <p:nvPr>
            <p:ph idx="4294967295" type="ctrTitle"/>
          </p:nvPr>
        </p:nvSpPr>
        <p:spPr>
          <a:xfrm>
            <a:off x="90850" y="833150"/>
            <a:ext cx="5407200" cy="62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it" sz="2400">
                <a:solidFill>
                  <a:srgbClr val="E69138"/>
                </a:solidFill>
                <a:latin typeface="Inter"/>
                <a:ea typeface="Inter"/>
                <a:cs typeface="Inter"/>
                <a:sym typeface="Inter"/>
              </a:rPr>
              <a:t>ABOUT FUTURE WORK…</a:t>
            </a:r>
            <a:endParaRPr b="1" sz="2400">
              <a:solidFill>
                <a:srgbClr val="E69138"/>
              </a:solidFill>
              <a:latin typeface="Inter"/>
              <a:ea typeface="Inter"/>
              <a:cs typeface="Inter"/>
              <a:sym typeface="Inter"/>
            </a:endParaRPr>
          </a:p>
        </p:txBody>
      </p:sp>
      <p:sp>
        <p:nvSpPr>
          <p:cNvPr id="420" name="Google Shape;420;p53"/>
          <p:cNvSpPr txBox="1"/>
          <p:nvPr/>
        </p:nvSpPr>
        <p:spPr>
          <a:xfrm>
            <a:off x="188275" y="1372950"/>
            <a:ext cx="4090800" cy="3488400"/>
          </a:xfrm>
          <a:prstGeom prst="rect">
            <a:avLst/>
          </a:prstGeom>
          <a:noFill/>
          <a:ln>
            <a:noFill/>
          </a:ln>
        </p:spPr>
        <p:txBody>
          <a:bodyPr anchorCtr="0" anchor="t" bIns="91425" lIns="91425" spcFirstLastPara="1" rIns="91425" wrap="square" tIns="91425">
            <a:noAutofit/>
          </a:bodyPr>
          <a:lstStyle/>
          <a:p>
            <a:pPr indent="-301625" lvl="0" marL="457200" rtl="0" algn="l">
              <a:lnSpc>
                <a:spcPct val="115000"/>
              </a:lnSpc>
              <a:spcBef>
                <a:spcPts val="1200"/>
              </a:spcBef>
              <a:spcAft>
                <a:spcPts val="0"/>
              </a:spcAft>
              <a:buClr>
                <a:schemeClr val="dk1"/>
              </a:buClr>
              <a:buSzPts val="1150"/>
              <a:buChar char="●"/>
            </a:pPr>
            <a:r>
              <a:rPr b="1" lang="it" sz="1150">
                <a:solidFill>
                  <a:schemeClr val="dk1"/>
                </a:solidFill>
              </a:rPr>
              <a:t>Experimental Validation</a:t>
            </a:r>
            <a:endParaRPr sz="1150">
              <a:solidFill>
                <a:schemeClr val="dk1"/>
              </a:solidFill>
            </a:endParaRPr>
          </a:p>
          <a:p>
            <a:pPr indent="-301625" lvl="0" marL="457200" rtl="0" algn="l">
              <a:lnSpc>
                <a:spcPct val="115000"/>
              </a:lnSpc>
              <a:spcBef>
                <a:spcPts val="0"/>
              </a:spcBef>
              <a:spcAft>
                <a:spcPts val="0"/>
              </a:spcAft>
              <a:buClr>
                <a:schemeClr val="dk1"/>
              </a:buClr>
              <a:buSzPts val="1150"/>
              <a:buChar char="●"/>
            </a:pPr>
            <a:r>
              <a:rPr b="1" lang="it" sz="1150">
                <a:solidFill>
                  <a:schemeClr val="dk1"/>
                </a:solidFill>
              </a:rPr>
              <a:t>Tunability &amp; Control</a:t>
            </a:r>
            <a:endParaRPr b="1" sz="1150">
              <a:solidFill>
                <a:schemeClr val="dk1"/>
              </a:solidFill>
            </a:endParaRPr>
          </a:p>
          <a:p>
            <a:pPr indent="-301625" lvl="1" marL="914400" rtl="0" algn="l">
              <a:lnSpc>
                <a:spcPct val="115000"/>
              </a:lnSpc>
              <a:spcBef>
                <a:spcPts val="0"/>
              </a:spcBef>
              <a:spcAft>
                <a:spcPts val="0"/>
              </a:spcAft>
              <a:buClr>
                <a:schemeClr val="dk1"/>
              </a:buClr>
              <a:buSzPts val="1150"/>
              <a:buChar char="○"/>
            </a:pPr>
            <a:r>
              <a:rPr lang="it" sz="1150">
                <a:solidFill>
                  <a:schemeClr val="dk1"/>
                </a:solidFill>
              </a:rPr>
              <a:t>Implement thermo-optic or electro-optic tuning for real-time coefficient reconfiguration.</a:t>
            </a:r>
            <a:endParaRPr sz="1150">
              <a:solidFill>
                <a:schemeClr val="dk1"/>
              </a:solidFill>
            </a:endParaRPr>
          </a:p>
          <a:p>
            <a:pPr indent="-301625" lvl="1" marL="914400" rtl="0" algn="l">
              <a:lnSpc>
                <a:spcPct val="115000"/>
              </a:lnSpc>
              <a:spcBef>
                <a:spcPts val="0"/>
              </a:spcBef>
              <a:spcAft>
                <a:spcPts val="0"/>
              </a:spcAft>
              <a:buClr>
                <a:schemeClr val="dk1"/>
              </a:buClr>
              <a:buSzPts val="1150"/>
              <a:buChar char="○"/>
            </a:pPr>
            <a:r>
              <a:rPr lang="it" sz="1150">
                <a:solidFill>
                  <a:schemeClr val="dk1"/>
                </a:solidFill>
              </a:rPr>
              <a:t>Explore Mach–Zehnder tunable couplers for dynamic control.</a:t>
            </a:r>
            <a:endParaRPr sz="1150">
              <a:solidFill>
                <a:schemeClr val="dk1"/>
              </a:solidFill>
            </a:endParaRPr>
          </a:p>
          <a:p>
            <a:pPr indent="-301625" lvl="0" marL="457200" rtl="0" algn="l">
              <a:lnSpc>
                <a:spcPct val="115000"/>
              </a:lnSpc>
              <a:spcBef>
                <a:spcPts val="0"/>
              </a:spcBef>
              <a:spcAft>
                <a:spcPts val="0"/>
              </a:spcAft>
              <a:buClr>
                <a:schemeClr val="dk1"/>
              </a:buClr>
              <a:buSzPts val="1150"/>
              <a:buChar char="●"/>
            </a:pPr>
            <a:r>
              <a:rPr b="1" lang="it" sz="1150">
                <a:solidFill>
                  <a:schemeClr val="dk1"/>
                </a:solidFill>
              </a:rPr>
              <a:t>Optimization &amp; Tolerance Compensation</a:t>
            </a:r>
            <a:endParaRPr b="1" sz="1150">
              <a:solidFill>
                <a:schemeClr val="dk1"/>
              </a:solidFill>
            </a:endParaRPr>
          </a:p>
          <a:p>
            <a:pPr indent="-301625" lvl="1" marL="914400" rtl="0" algn="l">
              <a:lnSpc>
                <a:spcPct val="115000"/>
              </a:lnSpc>
              <a:spcBef>
                <a:spcPts val="0"/>
              </a:spcBef>
              <a:spcAft>
                <a:spcPts val="0"/>
              </a:spcAft>
              <a:buClr>
                <a:schemeClr val="dk1"/>
              </a:buClr>
              <a:buSzPts val="1150"/>
              <a:buChar char="○"/>
            </a:pPr>
            <a:r>
              <a:rPr lang="it" sz="1150">
                <a:solidFill>
                  <a:schemeClr val="dk1"/>
                </a:solidFill>
              </a:rPr>
              <a:t>Develop automatic tuning/calibration techniques to mitigate fabrication-induced errors.</a:t>
            </a:r>
            <a:endParaRPr sz="1150">
              <a:solidFill>
                <a:schemeClr val="dk1"/>
              </a:solidFill>
            </a:endParaRPr>
          </a:p>
          <a:p>
            <a:pPr indent="-301625" lvl="1" marL="914400" rtl="0" algn="l">
              <a:lnSpc>
                <a:spcPct val="115000"/>
              </a:lnSpc>
              <a:spcBef>
                <a:spcPts val="0"/>
              </a:spcBef>
              <a:spcAft>
                <a:spcPts val="0"/>
              </a:spcAft>
              <a:buClr>
                <a:schemeClr val="dk1"/>
              </a:buClr>
              <a:buSzPts val="1150"/>
              <a:buChar char="○"/>
            </a:pPr>
            <a:r>
              <a:rPr lang="it" sz="1150">
                <a:solidFill>
                  <a:schemeClr val="dk1"/>
                </a:solidFill>
              </a:rPr>
              <a:t>Explore machine learning to predict tolerance impact or suggest optimal design parameters.</a:t>
            </a:r>
            <a:endParaRPr b="1" sz="1150">
              <a:solidFill>
                <a:schemeClr val="dk1"/>
              </a:solidFill>
            </a:endParaRPr>
          </a:p>
        </p:txBody>
      </p:sp>
      <p:sp>
        <p:nvSpPr>
          <p:cNvPr id="421" name="Google Shape;421;p53"/>
          <p:cNvSpPr/>
          <p:nvPr/>
        </p:nvSpPr>
        <p:spPr>
          <a:xfrm>
            <a:off x="188275" y="1296750"/>
            <a:ext cx="3745800" cy="30900"/>
          </a:xfrm>
          <a:prstGeom prst="rect">
            <a:avLst/>
          </a:prstGeom>
          <a:solidFill>
            <a:srgbClr val="F39C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22" name="Google Shape;422;p53" title="Artboard 1.png"/>
          <p:cNvPicPr preferRelativeResize="0"/>
          <p:nvPr>
            <p:ph idx="2" type="pic"/>
          </p:nvPr>
        </p:nvPicPr>
        <p:blipFill rotWithShape="1">
          <a:blip r:embed="rId3">
            <a:alphaModFix/>
          </a:blip>
          <a:srcRect b="0" l="2776" r="2785" t="0"/>
          <a:stretch/>
        </p:blipFill>
        <p:spPr>
          <a:xfrm>
            <a:off x="4876800" y="244825"/>
            <a:ext cx="4359900" cy="4616400"/>
          </a:xfrm>
          <a:prstGeom prst="roundRect">
            <a:avLst>
              <a:gd fmla="val 5130" name="adj"/>
            </a:avLst>
          </a:prstGeom>
          <a:noFill/>
          <a:ln>
            <a:noFill/>
          </a:ln>
        </p:spPr>
      </p:pic>
      <p:sp>
        <p:nvSpPr>
          <p:cNvPr id="423" name="Google Shape;423;p53"/>
          <p:cNvSpPr/>
          <p:nvPr/>
        </p:nvSpPr>
        <p:spPr>
          <a:xfrm>
            <a:off x="8917025" y="0"/>
            <a:ext cx="227100" cy="212700"/>
          </a:xfrm>
          <a:prstGeom prst="rect">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4" name="Google Shape;424;p53"/>
          <p:cNvSpPr/>
          <p:nvPr/>
        </p:nvSpPr>
        <p:spPr>
          <a:xfrm>
            <a:off x="8917025" y="0"/>
            <a:ext cx="227100" cy="2127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4"/>
          <p:cNvSpPr txBox="1"/>
          <p:nvPr>
            <p:ph idx="4294967295" type="ctrTitle"/>
          </p:nvPr>
        </p:nvSpPr>
        <p:spPr>
          <a:xfrm>
            <a:off x="178925" y="2102400"/>
            <a:ext cx="5407200" cy="93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4800">
                <a:solidFill>
                  <a:srgbClr val="E69138"/>
                </a:solidFill>
                <a:latin typeface="Inter"/>
                <a:ea typeface="Inter"/>
                <a:cs typeface="Inter"/>
                <a:sym typeface="Inter"/>
              </a:rPr>
              <a:t>THANK YOU</a:t>
            </a:r>
            <a:endParaRPr b="1" sz="4800">
              <a:solidFill>
                <a:srgbClr val="E69138"/>
              </a:solidFill>
              <a:latin typeface="Inter"/>
              <a:ea typeface="Inter"/>
              <a:cs typeface="Inter"/>
              <a:sym typeface="Inter"/>
            </a:endParaRPr>
          </a:p>
        </p:txBody>
      </p:sp>
      <p:sp>
        <p:nvSpPr>
          <p:cNvPr id="430" name="Google Shape;430;p54"/>
          <p:cNvSpPr/>
          <p:nvPr/>
        </p:nvSpPr>
        <p:spPr>
          <a:xfrm>
            <a:off x="178925" y="2942075"/>
            <a:ext cx="5140800" cy="99000"/>
          </a:xfrm>
          <a:prstGeom prst="rect">
            <a:avLst/>
          </a:prstGeom>
          <a:solidFill>
            <a:srgbClr val="F39C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31" name="Google Shape;431;p54" title="DSCF2325.jpg"/>
          <p:cNvPicPr preferRelativeResize="0"/>
          <p:nvPr>
            <p:ph idx="2" type="pic"/>
          </p:nvPr>
        </p:nvPicPr>
        <p:blipFill rotWithShape="1">
          <a:blip r:embed="rId3">
            <a:alphaModFix/>
          </a:blip>
          <a:srcRect b="29615" l="49534" r="23622" t="29615"/>
          <a:stretch/>
        </p:blipFill>
        <p:spPr>
          <a:xfrm>
            <a:off x="6138753" y="2744581"/>
            <a:ext cx="882900" cy="893700"/>
          </a:xfrm>
          <a:prstGeom prst="ellipse">
            <a:avLst/>
          </a:prstGeom>
          <a:noFill/>
          <a:ln cap="flat" cmpd="sng" w="38100">
            <a:solidFill>
              <a:srgbClr val="F6B26B"/>
            </a:solidFill>
            <a:prstDash val="solid"/>
            <a:round/>
            <a:headEnd len="sm" w="sm" type="none"/>
            <a:tailEnd len="sm" w="sm" type="none"/>
          </a:ln>
        </p:spPr>
      </p:pic>
      <p:pic>
        <p:nvPicPr>
          <p:cNvPr id="432" name="Google Shape;432;p54" title="photopea_87760125_2527705164163324_6623808104177269816_n (1).png"/>
          <p:cNvPicPr preferRelativeResize="0"/>
          <p:nvPr>
            <p:ph idx="3" type="pic"/>
          </p:nvPr>
        </p:nvPicPr>
        <p:blipFill rotWithShape="1">
          <a:blip r:embed="rId4">
            <a:alphaModFix/>
          </a:blip>
          <a:srcRect b="53349" l="23210" r="26046" t="12398"/>
          <a:stretch/>
        </p:blipFill>
        <p:spPr>
          <a:xfrm>
            <a:off x="6138200" y="1505225"/>
            <a:ext cx="884100" cy="894900"/>
          </a:xfrm>
          <a:prstGeom prst="ellipse">
            <a:avLst/>
          </a:prstGeom>
          <a:noFill/>
          <a:ln cap="flat" cmpd="sng" w="38100">
            <a:solidFill>
              <a:srgbClr val="F6B26B"/>
            </a:solidFill>
            <a:prstDash val="solid"/>
            <a:round/>
            <a:headEnd len="sm" w="sm" type="none"/>
            <a:tailEnd len="sm" w="sm" type="none"/>
          </a:ln>
        </p:spPr>
      </p:pic>
      <p:sp>
        <p:nvSpPr>
          <p:cNvPr id="433" name="Google Shape;433;p54"/>
          <p:cNvSpPr txBox="1"/>
          <p:nvPr/>
        </p:nvSpPr>
        <p:spPr>
          <a:xfrm>
            <a:off x="6924217" y="1581124"/>
            <a:ext cx="1248300" cy="74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sz="1600">
                <a:solidFill>
                  <a:srgbClr val="F39C12"/>
                </a:solidFill>
                <a:latin typeface="Inter"/>
                <a:ea typeface="Inter"/>
                <a:cs typeface="Inter"/>
                <a:sym typeface="Inter"/>
              </a:rPr>
              <a:t>Vittorio</a:t>
            </a:r>
            <a:endParaRPr b="1" sz="1600">
              <a:solidFill>
                <a:srgbClr val="F39C12"/>
              </a:solidFill>
              <a:latin typeface="Inter"/>
              <a:ea typeface="Inter"/>
              <a:cs typeface="Inter"/>
              <a:sym typeface="Inter"/>
            </a:endParaRPr>
          </a:p>
          <a:p>
            <a:pPr indent="0" lvl="0" marL="0" rtl="0" algn="ctr">
              <a:spcBef>
                <a:spcPts val="0"/>
              </a:spcBef>
              <a:spcAft>
                <a:spcPts val="0"/>
              </a:spcAft>
              <a:buNone/>
            </a:pPr>
            <a:r>
              <a:rPr b="1" lang="it" sz="1600">
                <a:solidFill>
                  <a:srgbClr val="F39C12"/>
                </a:solidFill>
                <a:latin typeface="Inter"/>
                <a:ea typeface="Inter"/>
                <a:cs typeface="Inter"/>
                <a:sym typeface="Inter"/>
              </a:rPr>
              <a:t>Cozzoli</a:t>
            </a:r>
            <a:endParaRPr b="1" sz="1600">
              <a:solidFill>
                <a:srgbClr val="F39C12"/>
              </a:solidFill>
              <a:latin typeface="Inter"/>
              <a:ea typeface="Inter"/>
              <a:cs typeface="Inter"/>
              <a:sym typeface="Inter"/>
            </a:endParaRPr>
          </a:p>
        </p:txBody>
      </p:sp>
      <p:sp>
        <p:nvSpPr>
          <p:cNvPr id="434" name="Google Shape;434;p54"/>
          <p:cNvSpPr txBox="1"/>
          <p:nvPr/>
        </p:nvSpPr>
        <p:spPr>
          <a:xfrm>
            <a:off x="6924220" y="2895181"/>
            <a:ext cx="1248300" cy="74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sz="1600">
                <a:solidFill>
                  <a:srgbClr val="F39C12"/>
                </a:solidFill>
                <a:latin typeface="Inter"/>
                <a:ea typeface="Inter"/>
                <a:cs typeface="Inter"/>
                <a:sym typeface="Inter"/>
              </a:rPr>
              <a:t>Piervito</a:t>
            </a:r>
            <a:endParaRPr b="1" sz="1600">
              <a:solidFill>
                <a:srgbClr val="F39C12"/>
              </a:solidFill>
              <a:latin typeface="Inter"/>
              <a:ea typeface="Inter"/>
              <a:cs typeface="Inter"/>
              <a:sym typeface="Inter"/>
            </a:endParaRPr>
          </a:p>
          <a:p>
            <a:pPr indent="0" lvl="0" marL="0" rtl="0" algn="ctr">
              <a:spcBef>
                <a:spcPts val="0"/>
              </a:spcBef>
              <a:spcAft>
                <a:spcPts val="0"/>
              </a:spcAft>
              <a:buNone/>
            </a:pPr>
            <a:r>
              <a:rPr b="1" lang="it" sz="1600">
                <a:solidFill>
                  <a:srgbClr val="F39C12"/>
                </a:solidFill>
                <a:latin typeface="Inter"/>
                <a:ea typeface="Inter"/>
                <a:cs typeface="Inter"/>
                <a:sym typeface="Inter"/>
              </a:rPr>
              <a:t>Creanza</a:t>
            </a:r>
            <a:endParaRPr b="1" sz="1600">
              <a:solidFill>
                <a:srgbClr val="F39C12"/>
              </a:solidFill>
              <a:latin typeface="Inter"/>
              <a:ea typeface="Inter"/>
              <a:cs typeface="Inter"/>
              <a:sym typeface="Inter"/>
            </a:endParaRPr>
          </a:p>
        </p:txBody>
      </p:sp>
      <p:sp>
        <p:nvSpPr>
          <p:cNvPr id="435" name="Google Shape;435;p54"/>
          <p:cNvSpPr/>
          <p:nvPr/>
        </p:nvSpPr>
        <p:spPr>
          <a:xfrm>
            <a:off x="8917025" y="0"/>
            <a:ext cx="227100" cy="212700"/>
          </a:xfrm>
          <a:prstGeom prst="rect">
            <a:avLst/>
          </a:prstGeom>
          <a:solidFill>
            <a:srgbClr val="1880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6" name="Google Shape;436;p54"/>
          <p:cNvSpPr/>
          <p:nvPr/>
        </p:nvSpPr>
        <p:spPr>
          <a:xfrm>
            <a:off x="8689925" y="0"/>
            <a:ext cx="227100" cy="2127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FAF3"/>
        </a:solidFill>
      </p:bgPr>
    </p:bg>
    <p:spTree>
      <p:nvGrpSpPr>
        <p:cNvPr id="91" name="Shape 91"/>
        <p:cNvGrpSpPr/>
        <p:nvPr/>
      </p:nvGrpSpPr>
      <p:grpSpPr>
        <a:xfrm>
          <a:off x="0" y="0"/>
          <a:ext cx="0" cy="0"/>
          <a:chOff x="0" y="0"/>
          <a:chExt cx="0" cy="0"/>
        </a:xfrm>
      </p:grpSpPr>
      <p:sp>
        <p:nvSpPr>
          <p:cNvPr id="92" name="Google Shape;92;p17"/>
          <p:cNvSpPr txBox="1"/>
          <p:nvPr>
            <p:ph idx="4294967295" type="ctrTitle"/>
          </p:nvPr>
        </p:nvSpPr>
        <p:spPr>
          <a:xfrm>
            <a:off x="4387925" y="788550"/>
            <a:ext cx="4725600" cy="7233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r>
              <a:rPr b="1" lang="it" sz="2100">
                <a:solidFill>
                  <a:srgbClr val="E69138"/>
                </a:solidFill>
                <a:latin typeface="Inter"/>
                <a:ea typeface="Inter"/>
                <a:cs typeface="Inter"/>
                <a:sym typeface="Inter"/>
              </a:rPr>
              <a:t>FROM A FIRST-ORDER SOLVER…</a:t>
            </a:r>
            <a:endParaRPr b="1" sz="2100">
              <a:solidFill>
                <a:srgbClr val="E69138"/>
              </a:solidFill>
              <a:latin typeface="Inter"/>
              <a:ea typeface="Inter"/>
              <a:cs typeface="Inter"/>
              <a:sym typeface="Inter"/>
            </a:endParaRPr>
          </a:p>
        </p:txBody>
      </p:sp>
      <p:sp>
        <p:nvSpPr>
          <p:cNvPr id="93" name="Google Shape;93;p17"/>
          <p:cNvSpPr txBox="1"/>
          <p:nvPr/>
        </p:nvSpPr>
        <p:spPr>
          <a:xfrm>
            <a:off x="4826075" y="1276950"/>
            <a:ext cx="4090800" cy="723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it" sz="1100">
                <a:solidFill>
                  <a:schemeClr val="dk2"/>
                </a:solidFill>
                <a:latin typeface="Inter Light"/>
                <a:ea typeface="Inter Light"/>
                <a:cs typeface="Inter Light"/>
                <a:sym typeface="Inter Light"/>
              </a:rPr>
              <a:t>Our approach builds on a professor's original MATLAB simulation that numerically solves a first-order ODE:</a:t>
            </a:r>
            <a:endParaRPr sz="1100">
              <a:solidFill>
                <a:schemeClr val="dk2"/>
              </a:solidFill>
              <a:latin typeface="Inter Light"/>
              <a:ea typeface="Inter Light"/>
              <a:cs typeface="Inter Light"/>
              <a:sym typeface="Inter Light"/>
            </a:endParaRPr>
          </a:p>
        </p:txBody>
      </p:sp>
      <p:sp>
        <p:nvSpPr>
          <p:cNvPr id="94" name="Google Shape;94;p17"/>
          <p:cNvSpPr/>
          <p:nvPr/>
        </p:nvSpPr>
        <p:spPr>
          <a:xfrm>
            <a:off x="4387975" y="1246050"/>
            <a:ext cx="4725600" cy="30900"/>
          </a:xfrm>
          <a:prstGeom prst="rect">
            <a:avLst/>
          </a:prstGeom>
          <a:solidFill>
            <a:srgbClr val="F39C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5" name="Google Shape;95;p17"/>
          <p:cNvPicPr preferRelativeResize="0"/>
          <p:nvPr/>
        </p:nvPicPr>
        <p:blipFill>
          <a:blip r:embed="rId3">
            <a:alphaModFix/>
          </a:blip>
          <a:stretch>
            <a:fillRect/>
          </a:stretch>
        </p:blipFill>
        <p:spPr>
          <a:xfrm>
            <a:off x="5632775" y="2076438"/>
            <a:ext cx="2477447" cy="619338"/>
          </a:xfrm>
          <a:prstGeom prst="rect">
            <a:avLst/>
          </a:prstGeom>
          <a:noFill/>
          <a:ln>
            <a:noFill/>
          </a:ln>
        </p:spPr>
      </p:pic>
      <p:sp>
        <p:nvSpPr>
          <p:cNvPr id="96" name="Google Shape;96;p17"/>
          <p:cNvSpPr txBox="1"/>
          <p:nvPr/>
        </p:nvSpPr>
        <p:spPr>
          <a:xfrm>
            <a:off x="4826125" y="2816475"/>
            <a:ext cx="4090800" cy="126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it" sz="1100">
                <a:solidFill>
                  <a:schemeClr val="dk2"/>
                </a:solidFill>
                <a:latin typeface="Inter Light"/>
                <a:ea typeface="Inter Light"/>
                <a:cs typeface="Inter Light"/>
                <a:sym typeface="Inter Light"/>
              </a:rPr>
              <a:t>using both ode45 and frequency-domain modeling via a single MRR. The MRR’s drop port acts as a filter whose response replicates the ODE solution. This serves as the foundational insight for extending to higher-order solvers.</a:t>
            </a:r>
            <a:endParaRPr sz="1100">
              <a:solidFill>
                <a:schemeClr val="dk2"/>
              </a:solidFill>
              <a:latin typeface="Inter Light"/>
              <a:ea typeface="Inter Light"/>
              <a:cs typeface="Inter Light"/>
              <a:sym typeface="Inter Light"/>
            </a:endParaRPr>
          </a:p>
        </p:txBody>
      </p:sp>
      <p:pic>
        <p:nvPicPr>
          <p:cNvPr id="97" name="Google Shape;97;p17"/>
          <p:cNvPicPr preferRelativeResize="0"/>
          <p:nvPr/>
        </p:nvPicPr>
        <p:blipFill>
          <a:blip r:embed="rId4">
            <a:alphaModFix/>
          </a:blip>
          <a:stretch>
            <a:fillRect/>
          </a:stretch>
        </p:blipFill>
        <p:spPr>
          <a:xfrm>
            <a:off x="-239800" y="410725"/>
            <a:ext cx="5237627" cy="4322048"/>
          </a:xfrm>
          <a:prstGeom prst="rect">
            <a:avLst/>
          </a:prstGeom>
          <a:noFill/>
          <a:ln>
            <a:noFill/>
          </a:ln>
        </p:spPr>
      </p:pic>
      <p:sp>
        <p:nvSpPr>
          <p:cNvPr id="98" name="Google Shape;98;p17"/>
          <p:cNvSpPr/>
          <p:nvPr/>
        </p:nvSpPr>
        <p:spPr>
          <a:xfrm>
            <a:off x="8917025" y="0"/>
            <a:ext cx="227100" cy="212700"/>
          </a:xfrm>
          <a:prstGeom prst="rect">
            <a:avLst/>
          </a:prstGeom>
          <a:solidFill>
            <a:srgbClr val="1880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ph idx="4294967295" type="ctrTitle"/>
          </p:nvPr>
        </p:nvSpPr>
        <p:spPr>
          <a:xfrm>
            <a:off x="114575" y="570650"/>
            <a:ext cx="4757400" cy="626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8058"/>
              <a:buFont typeface="Arial"/>
              <a:buNone/>
            </a:pPr>
            <a:r>
              <a:rPr b="1" lang="it" sz="2060">
                <a:solidFill>
                  <a:srgbClr val="E69138"/>
                </a:solidFill>
                <a:latin typeface="Inter"/>
                <a:ea typeface="Inter"/>
                <a:cs typeface="Inter"/>
                <a:sym typeface="Inter"/>
              </a:rPr>
              <a:t>…TO A HIGHER-ORDER SOLVER:</a:t>
            </a:r>
            <a:endParaRPr b="1" sz="2060">
              <a:solidFill>
                <a:srgbClr val="E69138"/>
              </a:solidFill>
              <a:latin typeface="Inter"/>
              <a:ea typeface="Inter"/>
              <a:cs typeface="Inter"/>
              <a:sym typeface="Inter"/>
            </a:endParaRPr>
          </a:p>
          <a:p>
            <a:pPr indent="0" lvl="0" marL="0" rtl="0" algn="l">
              <a:spcBef>
                <a:spcPts val="0"/>
              </a:spcBef>
              <a:spcAft>
                <a:spcPts val="0"/>
              </a:spcAft>
              <a:buClr>
                <a:schemeClr val="dk1"/>
              </a:buClr>
              <a:buSzPct val="48058"/>
              <a:buFont typeface="Arial"/>
              <a:buNone/>
            </a:pPr>
            <a:r>
              <a:rPr b="1" lang="it" sz="2060">
                <a:solidFill>
                  <a:srgbClr val="E69138"/>
                </a:solidFill>
                <a:latin typeface="Inter"/>
                <a:ea typeface="Inter"/>
                <a:cs typeface="Inter"/>
                <a:sym typeface="Inter"/>
              </a:rPr>
              <a:t>MODEL EQUATIONS (i)</a:t>
            </a:r>
            <a:endParaRPr b="1" sz="2060">
              <a:solidFill>
                <a:srgbClr val="E69138"/>
              </a:solidFill>
              <a:latin typeface="Inter"/>
              <a:ea typeface="Inter"/>
              <a:cs typeface="Inter"/>
              <a:sym typeface="Inter"/>
            </a:endParaRPr>
          </a:p>
          <a:p>
            <a:pPr indent="0" lvl="0" marL="0" rtl="0" algn="l">
              <a:spcBef>
                <a:spcPts val="0"/>
              </a:spcBef>
              <a:spcAft>
                <a:spcPts val="0"/>
              </a:spcAft>
              <a:buNone/>
            </a:pPr>
            <a:r>
              <a:t/>
            </a:r>
            <a:endParaRPr b="1" sz="2400">
              <a:solidFill>
                <a:srgbClr val="E69138"/>
              </a:solidFill>
              <a:latin typeface="Inter"/>
              <a:ea typeface="Inter"/>
              <a:cs typeface="Inter"/>
              <a:sym typeface="Inter"/>
            </a:endParaRPr>
          </a:p>
        </p:txBody>
      </p:sp>
      <p:sp>
        <p:nvSpPr>
          <p:cNvPr id="104" name="Google Shape;104;p18"/>
          <p:cNvSpPr txBox="1"/>
          <p:nvPr/>
        </p:nvSpPr>
        <p:spPr>
          <a:xfrm>
            <a:off x="133225" y="1344550"/>
            <a:ext cx="4090800" cy="70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100">
                <a:solidFill>
                  <a:schemeClr val="dk2"/>
                </a:solidFill>
                <a:latin typeface="Inter"/>
                <a:ea typeface="Inter"/>
                <a:cs typeface="Inter"/>
                <a:sym typeface="Inter"/>
              </a:rPr>
              <a:t>A higher-order ODE can be implemented by cascading multiple first-order systems. Each microring resonator (MRR) stage solves a first-order ODE of the form:</a:t>
            </a:r>
            <a:endParaRPr sz="1100">
              <a:solidFill>
                <a:schemeClr val="dk2"/>
              </a:solidFill>
              <a:latin typeface="Inter"/>
              <a:ea typeface="Inter"/>
              <a:cs typeface="Inter"/>
              <a:sym typeface="Inter"/>
            </a:endParaRPr>
          </a:p>
        </p:txBody>
      </p:sp>
      <p:sp>
        <p:nvSpPr>
          <p:cNvPr id="105" name="Google Shape;105;p18"/>
          <p:cNvSpPr/>
          <p:nvPr/>
        </p:nvSpPr>
        <p:spPr>
          <a:xfrm flipH="1" rot="10800000">
            <a:off x="133175" y="1310499"/>
            <a:ext cx="4090800" cy="27300"/>
          </a:xfrm>
          <a:prstGeom prst="rect">
            <a:avLst/>
          </a:prstGeom>
          <a:solidFill>
            <a:srgbClr val="F39C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06" name="Google Shape;106;p18"/>
          <p:cNvGrpSpPr/>
          <p:nvPr/>
        </p:nvGrpSpPr>
        <p:grpSpPr>
          <a:xfrm>
            <a:off x="5015688" y="-123900"/>
            <a:ext cx="3930301" cy="2382837"/>
            <a:chOff x="1283375" y="1288113"/>
            <a:chExt cx="3930301" cy="2382837"/>
          </a:xfrm>
        </p:grpSpPr>
        <p:pic>
          <p:nvPicPr>
            <p:cNvPr id="107" name="Google Shape;107;p18" title="2-order-2.png"/>
            <p:cNvPicPr preferRelativeResize="0"/>
            <p:nvPr/>
          </p:nvPicPr>
          <p:blipFill>
            <a:blip r:embed="rId3">
              <a:alphaModFix/>
            </a:blip>
            <a:stretch>
              <a:fillRect/>
            </a:stretch>
          </p:blipFill>
          <p:spPr>
            <a:xfrm>
              <a:off x="2085850" y="1288113"/>
              <a:ext cx="2325350" cy="1918414"/>
            </a:xfrm>
            <a:prstGeom prst="rect">
              <a:avLst/>
            </a:prstGeom>
            <a:noFill/>
            <a:ln>
              <a:noFill/>
            </a:ln>
          </p:spPr>
        </p:pic>
        <p:pic>
          <p:nvPicPr>
            <p:cNvPr id="108" name="Google Shape;108;p18"/>
            <p:cNvPicPr preferRelativeResize="0"/>
            <p:nvPr/>
          </p:nvPicPr>
          <p:blipFill>
            <a:blip r:embed="rId4">
              <a:alphaModFix/>
            </a:blip>
            <a:stretch>
              <a:fillRect/>
            </a:stretch>
          </p:blipFill>
          <p:spPr>
            <a:xfrm>
              <a:off x="1283375" y="3206530"/>
              <a:ext cx="3930301" cy="464420"/>
            </a:xfrm>
            <a:prstGeom prst="rect">
              <a:avLst/>
            </a:prstGeom>
            <a:noFill/>
            <a:ln>
              <a:noFill/>
            </a:ln>
          </p:spPr>
        </p:pic>
      </p:grpSp>
      <p:grpSp>
        <p:nvGrpSpPr>
          <p:cNvPr id="109" name="Google Shape;109;p18"/>
          <p:cNvGrpSpPr/>
          <p:nvPr/>
        </p:nvGrpSpPr>
        <p:grpSpPr>
          <a:xfrm>
            <a:off x="3579436" y="2487570"/>
            <a:ext cx="5451880" cy="2567501"/>
            <a:chOff x="1474575" y="1853725"/>
            <a:chExt cx="7373384" cy="3098975"/>
          </a:xfrm>
        </p:grpSpPr>
        <p:pic>
          <p:nvPicPr>
            <p:cNvPr id="110" name="Google Shape;110;p18" title="3-order.png"/>
            <p:cNvPicPr preferRelativeResize="0"/>
            <p:nvPr/>
          </p:nvPicPr>
          <p:blipFill rotWithShape="1">
            <a:blip r:embed="rId5">
              <a:alphaModFix/>
            </a:blip>
            <a:srcRect b="25350" l="15734" r="21800" t="0"/>
            <a:stretch/>
          </p:blipFill>
          <p:spPr>
            <a:xfrm>
              <a:off x="3805550" y="1853725"/>
              <a:ext cx="3399026" cy="2452150"/>
            </a:xfrm>
            <a:prstGeom prst="rect">
              <a:avLst/>
            </a:prstGeom>
            <a:noFill/>
            <a:ln>
              <a:noFill/>
            </a:ln>
          </p:spPr>
        </p:pic>
        <p:pic>
          <p:nvPicPr>
            <p:cNvPr id="111" name="Google Shape;111;p18"/>
            <p:cNvPicPr preferRelativeResize="0"/>
            <p:nvPr/>
          </p:nvPicPr>
          <p:blipFill>
            <a:blip r:embed="rId6">
              <a:alphaModFix/>
            </a:blip>
            <a:stretch>
              <a:fillRect/>
            </a:stretch>
          </p:blipFill>
          <p:spPr>
            <a:xfrm>
              <a:off x="1474575" y="4488275"/>
              <a:ext cx="7373384" cy="464425"/>
            </a:xfrm>
            <a:prstGeom prst="rect">
              <a:avLst/>
            </a:prstGeom>
            <a:noFill/>
            <a:ln>
              <a:noFill/>
            </a:ln>
          </p:spPr>
        </p:pic>
      </p:grpSp>
      <p:pic>
        <p:nvPicPr>
          <p:cNvPr id="112" name="Google Shape;112;p18" title="image-removebg-preview.png"/>
          <p:cNvPicPr preferRelativeResize="0"/>
          <p:nvPr/>
        </p:nvPicPr>
        <p:blipFill>
          <a:blip r:embed="rId7">
            <a:alphaModFix/>
          </a:blip>
          <a:stretch>
            <a:fillRect/>
          </a:stretch>
        </p:blipFill>
        <p:spPr>
          <a:xfrm>
            <a:off x="951925" y="2076047"/>
            <a:ext cx="2475050" cy="1726600"/>
          </a:xfrm>
          <a:prstGeom prst="rect">
            <a:avLst/>
          </a:prstGeom>
          <a:noFill/>
          <a:ln>
            <a:noFill/>
          </a:ln>
        </p:spPr>
      </p:pic>
      <p:sp>
        <p:nvSpPr>
          <p:cNvPr id="113" name="Google Shape;113;p18"/>
          <p:cNvSpPr txBox="1"/>
          <p:nvPr/>
        </p:nvSpPr>
        <p:spPr>
          <a:xfrm>
            <a:off x="220700" y="3867400"/>
            <a:ext cx="4090800" cy="70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100">
                <a:solidFill>
                  <a:schemeClr val="dk2"/>
                </a:solidFill>
                <a:latin typeface="Inter"/>
                <a:ea typeface="Inter"/>
                <a:cs typeface="Inter"/>
                <a:sym typeface="Inter"/>
              </a:rPr>
              <a:t>Each stage corresponds to a physical MRR with decay constant k</a:t>
            </a:r>
            <a:r>
              <a:rPr baseline="-25000" lang="it" sz="1100">
                <a:solidFill>
                  <a:schemeClr val="dk2"/>
                </a:solidFill>
                <a:latin typeface="Inter"/>
                <a:ea typeface="Inter"/>
                <a:cs typeface="Inter"/>
                <a:sym typeface="Inter"/>
              </a:rPr>
              <a:t>i</a:t>
            </a:r>
            <a:r>
              <a:rPr lang="it" sz="1100">
                <a:solidFill>
                  <a:schemeClr val="dk2"/>
                </a:solidFill>
                <a:latin typeface="Inter"/>
                <a:ea typeface="Inter"/>
                <a:cs typeface="Inter"/>
                <a:sym typeface="Inter"/>
              </a:rPr>
              <a:t>, where the output of one ring feeds the next.</a:t>
            </a:r>
            <a:endParaRPr sz="1100">
              <a:solidFill>
                <a:schemeClr val="dk2"/>
              </a:solidFill>
              <a:latin typeface="Inter"/>
              <a:ea typeface="Inter"/>
              <a:cs typeface="Inter"/>
              <a:sym typeface="Inter"/>
            </a:endParaRPr>
          </a:p>
        </p:txBody>
      </p:sp>
      <p:sp>
        <p:nvSpPr>
          <p:cNvPr id="114" name="Google Shape;114;p18"/>
          <p:cNvSpPr/>
          <p:nvPr/>
        </p:nvSpPr>
        <p:spPr>
          <a:xfrm>
            <a:off x="8917025" y="0"/>
            <a:ext cx="227100" cy="212700"/>
          </a:xfrm>
          <a:prstGeom prst="rect">
            <a:avLst/>
          </a:prstGeom>
          <a:solidFill>
            <a:srgbClr val="1880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9"/>
          <p:cNvSpPr txBox="1"/>
          <p:nvPr>
            <p:ph idx="4294967295" type="ctrTitle"/>
          </p:nvPr>
        </p:nvSpPr>
        <p:spPr>
          <a:xfrm>
            <a:off x="4391525" y="294025"/>
            <a:ext cx="4493400" cy="10521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SzPts val="990"/>
              <a:buNone/>
            </a:pPr>
            <a:r>
              <a:rPr b="1" lang="it" sz="2060">
                <a:solidFill>
                  <a:srgbClr val="E69138"/>
                </a:solidFill>
                <a:latin typeface="Inter"/>
                <a:ea typeface="Inter"/>
                <a:cs typeface="Inter"/>
                <a:sym typeface="Inter"/>
              </a:rPr>
              <a:t>…TO A HIGHER-ORDER SOLVER:</a:t>
            </a:r>
            <a:endParaRPr b="1" sz="2060">
              <a:solidFill>
                <a:srgbClr val="E69138"/>
              </a:solidFill>
              <a:latin typeface="Inter"/>
              <a:ea typeface="Inter"/>
              <a:cs typeface="Inter"/>
              <a:sym typeface="Inter"/>
            </a:endParaRPr>
          </a:p>
          <a:p>
            <a:pPr indent="0" lvl="0" marL="0" rtl="0" algn="r">
              <a:spcBef>
                <a:spcPts val="0"/>
              </a:spcBef>
              <a:spcAft>
                <a:spcPts val="0"/>
              </a:spcAft>
              <a:buSzPts val="990"/>
              <a:buNone/>
            </a:pPr>
            <a:r>
              <a:rPr b="1" lang="it" sz="2060">
                <a:solidFill>
                  <a:srgbClr val="E69138"/>
                </a:solidFill>
                <a:latin typeface="Inter"/>
                <a:ea typeface="Inter"/>
                <a:cs typeface="Inter"/>
                <a:sym typeface="Inter"/>
              </a:rPr>
              <a:t>PARAMETERS SELECTION (ii)</a:t>
            </a:r>
            <a:endParaRPr b="1" sz="2060">
              <a:solidFill>
                <a:srgbClr val="E69138"/>
              </a:solidFill>
              <a:latin typeface="Inter"/>
              <a:ea typeface="Inter"/>
              <a:cs typeface="Inter"/>
              <a:sym typeface="Inter"/>
            </a:endParaRPr>
          </a:p>
        </p:txBody>
      </p:sp>
      <p:sp>
        <p:nvSpPr>
          <p:cNvPr id="120" name="Google Shape;120;p19"/>
          <p:cNvSpPr txBox="1"/>
          <p:nvPr/>
        </p:nvSpPr>
        <p:spPr>
          <a:xfrm>
            <a:off x="4794125" y="1138875"/>
            <a:ext cx="4090800" cy="411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Clr>
                <a:schemeClr val="dk1"/>
              </a:buClr>
              <a:buSzPts val="1100"/>
              <a:buFont typeface="Arial"/>
              <a:buNone/>
            </a:pPr>
            <a:r>
              <a:rPr lang="it" sz="1000">
                <a:solidFill>
                  <a:schemeClr val="dk2"/>
                </a:solidFill>
                <a:latin typeface="Inter Light"/>
                <a:ea typeface="Inter Light"/>
                <a:cs typeface="Inter Light"/>
                <a:sym typeface="Inter Light"/>
              </a:rPr>
              <a:t>To support various simulation scenarios, the user can configure the script by specifying several key parameters, including:</a:t>
            </a:r>
            <a:endParaRPr sz="1000">
              <a:solidFill>
                <a:schemeClr val="dk2"/>
              </a:solidFill>
              <a:latin typeface="Inter Light"/>
              <a:ea typeface="Inter Light"/>
              <a:cs typeface="Inter Light"/>
              <a:sym typeface="Inter Light"/>
            </a:endParaRPr>
          </a:p>
          <a:p>
            <a:pPr indent="-292100" lvl="0" marL="457200" rtl="0" algn="l">
              <a:lnSpc>
                <a:spcPct val="100000"/>
              </a:lnSpc>
              <a:spcBef>
                <a:spcPts val="1200"/>
              </a:spcBef>
              <a:spcAft>
                <a:spcPts val="0"/>
              </a:spcAft>
              <a:buClr>
                <a:schemeClr val="dk2"/>
              </a:buClr>
              <a:buSzPts val="1000"/>
              <a:buChar char="●"/>
            </a:pPr>
            <a:r>
              <a:rPr b="1" lang="it" sz="1000">
                <a:solidFill>
                  <a:schemeClr val="dk2"/>
                </a:solidFill>
                <a:latin typeface="Inter"/>
                <a:ea typeface="Inter"/>
                <a:cs typeface="Inter"/>
                <a:sym typeface="Inter"/>
              </a:rPr>
              <a:t>ODE order (order):</a:t>
            </a:r>
            <a:r>
              <a:rPr lang="it" sz="1000">
                <a:solidFill>
                  <a:schemeClr val="dk2"/>
                </a:solidFill>
                <a:latin typeface="Inter Light"/>
                <a:ea typeface="Inter Light"/>
                <a:cs typeface="Inter Light"/>
                <a:sym typeface="Inter Light"/>
              </a:rPr>
              <a:t> The order of the differential equation (e.g., 1, 2, or 3).</a:t>
            </a:r>
            <a:endParaRPr sz="1000">
              <a:solidFill>
                <a:schemeClr val="dk2"/>
              </a:solidFill>
              <a:latin typeface="Inter Light"/>
              <a:ea typeface="Inter Light"/>
              <a:cs typeface="Inter Light"/>
              <a:sym typeface="Inter Light"/>
            </a:endParaRPr>
          </a:p>
          <a:p>
            <a:pPr indent="-292100" lvl="0" marL="457200" rtl="0" algn="l">
              <a:lnSpc>
                <a:spcPct val="100000"/>
              </a:lnSpc>
              <a:spcBef>
                <a:spcPts val="0"/>
              </a:spcBef>
              <a:spcAft>
                <a:spcPts val="0"/>
              </a:spcAft>
              <a:buClr>
                <a:schemeClr val="dk2"/>
              </a:buClr>
              <a:buSzPts val="1000"/>
              <a:buChar char="●"/>
            </a:pPr>
            <a:r>
              <a:rPr b="1" lang="it" sz="1000">
                <a:solidFill>
                  <a:schemeClr val="dk2"/>
                </a:solidFill>
                <a:latin typeface="Inter"/>
                <a:ea typeface="Inter"/>
                <a:cs typeface="Inter"/>
                <a:sym typeface="Inter"/>
              </a:rPr>
              <a:t>ODE coefficients (k):</a:t>
            </a:r>
            <a:r>
              <a:rPr lang="it" sz="1000">
                <a:solidFill>
                  <a:schemeClr val="dk2"/>
                </a:solidFill>
                <a:latin typeface="Inter Light"/>
                <a:ea typeface="Inter Light"/>
                <a:cs typeface="Inter Light"/>
                <a:sym typeface="Inter Light"/>
              </a:rPr>
              <a:t> The coupling coefficients for each stage.</a:t>
            </a:r>
            <a:endParaRPr sz="1000">
              <a:solidFill>
                <a:schemeClr val="dk2"/>
              </a:solidFill>
              <a:latin typeface="Inter Light"/>
              <a:ea typeface="Inter Light"/>
              <a:cs typeface="Inter Light"/>
              <a:sym typeface="Inter Light"/>
            </a:endParaRPr>
          </a:p>
          <a:p>
            <a:pPr indent="-292100" lvl="0" marL="457200" rtl="0" algn="l">
              <a:lnSpc>
                <a:spcPct val="100000"/>
              </a:lnSpc>
              <a:spcBef>
                <a:spcPts val="0"/>
              </a:spcBef>
              <a:spcAft>
                <a:spcPts val="0"/>
              </a:spcAft>
              <a:buClr>
                <a:schemeClr val="dk2"/>
              </a:buClr>
              <a:buSzPts val="1000"/>
              <a:buChar char="●"/>
            </a:pPr>
            <a:r>
              <a:rPr b="1" lang="it" sz="1000">
                <a:solidFill>
                  <a:schemeClr val="dk2"/>
                </a:solidFill>
                <a:latin typeface="Inter"/>
                <a:ea typeface="Inter"/>
                <a:cs typeface="Inter"/>
                <a:sym typeface="Inter"/>
              </a:rPr>
              <a:t>Scaling factor (A):</a:t>
            </a:r>
            <a:r>
              <a:rPr lang="it" sz="1000">
                <a:solidFill>
                  <a:schemeClr val="dk2"/>
                </a:solidFill>
                <a:latin typeface="Inter Light"/>
                <a:ea typeface="Inter Light"/>
                <a:cs typeface="Inter Light"/>
                <a:sym typeface="Inter Light"/>
              </a:rPr>
              <a:t> Time scaling to convert units (e.g., from nanoseconds to seconds).</a:t>
            </a:r>
            <a:endParaRPr sz="1000">
              <a:solidFill>
                <a:schemeClr val="dk2"/>
              </a:solidFill>
              <a:latin typeface="Inter Light"/>
              <a:ea typeface="Inter Light"/>
              <a:cs typeface="Inter Light"/>
              <a:sym typeface="Inter Light"/>
            </a:endParaRPr>
          </a:p>
          <a:p>
            <a:pPr indent="-292100" lvl="0" marL="457200" rtl="0" algn="l">
              <a:lnSpc>
                <a:spcPct val="100000"/>
              </a:lnSpc>
              <a:spcBef>
                <a:spcPts val="0"/>
              </a:spcBef>
              <a:spcAft>
                <a:spcPts val="0"/>
              </a:spcAft>
              <a:buClr>
                <a:schemeClr val="dk2"/>
              </a:buClr>
              <a:buSzPts val="1000"/>
              <a:buChar char="●"/>
            </a:pPr>
            <a:r>
              <a:rPr b="1" lang="it" sz="1000">
                <a:solidFill>
                  <a:schemeClr val="dk2"/>
                </a:solidFill>
                <a:latin typeface="Inter"/>
                <a:ea typeface="Inter"/>
                <a:cs typeface="Inter"/>
                <a:sym typeface="Inter"/>
              </a:rPr>
              <a:t>Coupling tolerances:</a:t>
            </a:r>
            <a:r>
              <a:rPr lang="it" sz="1000">
                <a:solidFill>
                  <a:schemeClr val="dk2"/>
                </a:solidFill>
                <a:latin typeface="Inter Light"/>
                <a:ea typeface="Inter Light"/>
                <a:cs typeface="Inter Light"/>
                <a:sym typeface="Inter Light"/>
              </a:rPr>
              <a:t> The allowable variation in coupling strength.</a:t>
            </a:r>
            <a:endParaRPr sz="1000">
              <a:solidFill>
                <a:schemeClr val="dk2"/>
              </a:solidFill>
              <a:latin typeface="Inter Light"/>
              <a:ea typeface="Inter Light"/>
              <a:cs typeface="Inter Light"/>
              <a:sym typeface="Inter Light"/>
            </a:endParaRPr>
          </a:p>
          <a:p>
            <a:pPr indent="-292100" lvl="0" marL="457200" rtl="0" algn="l">
              <a:lnSpc>
                <a:spcPct val="100000"/>
              </a:lnSpc>
              <a:spcBef>
                <a:spcPts val="0"/>
              </a:spcBef>
              <a:spcAft>
                <a:spcPts val="0"/>
              </a:spcAft>
              <a:buClr>
                <a:schemeClr val="dk2"/>
              </a:buClr>
              <a:buSzPts val="1000"/>
              <a:buChar char="●"/>
            </a:pPr>
            <a:r>
              <a:rPr b="1" lang="it" sz="1000">
                <a:solidFill>
                  <a:schemeClr val="dk2"/>
                </a:solidFill>
                <a:latin typeface="Inter"/>
                <a:ea typeface="Inter"/>
                <a:cs typeface="Inter"/>
                <a:sym typeface="Inter"/>
              </a:rPr>
              <a:t>Loss tolerance:</a:t>
            </a:r>
            <a:r>
              <a:rPr lang="it" sz="1000">
                <a:solidFill>
                  <a:schemeClr val="dk2"/>
                </a:solidFill>
                <a:latin typeface="Inter Light"/>
                <a:ea typeface="Inter Light"/>
                <a:cs typeface="Inter Light"/>
                <a:sym typeface="Inter Light"/>
              </a:rPr>
              <a:t> The allowed variation in intrinsic losses.</a:t>
            </a:r>
            <a:endParaRPr sz="1000">
              <a:solidFill>
                <a:schemeClr val="dk2"/>
              </a:solidFill>
              <a:latin typeface="Inter Light"/>
              <a:ea typeface="Inter Light"/>
              <a:cs typeface="Inter Light"/>
              <a:sym typeface="Inter Light"/>
            </a:endParaRPr>
          </a:p>
          <a:p>
            <a:pPr indent="-292100" lvl="0" marL="457200" rtl="0" algn="l">
              <a:lnSpc>
                <a:spcPct val="100000"/>
              </a:lnSpc>
              <a:spcBef>
                <a:spcPts val="0"/>
              </a:spcBef>
              <a:spcAft>
                <a:spcPts val="0"/>
              </a:spcAft>
              <a:buClr>
                <a:schemeClr val="dk2"/>
              </a:buClr>
              <a:buSzPts val="1000"/>
              <a:buChar char="●"/>
            </a:pPr>
            <a:r>
              <a:rPr b="1" lang="it" sz="1000">
                <a:solidFill>
                  <a:schemeClr val="dk2"/>
                </a:solidFill>
                <a:latin typeface="Inter"/>
                <a:ea typeface="Inter"/>
                <a:cs typeface="Inter"/>
                <a:sym typeface="Inter"/>
              </a:rPr>
              <a:t>Detuning tolerance: </a:t>
            </a:r>
            <a:r>
              <a:rPr lang="it" sz="1000">
                <a:solidFill>
                  <a:schemeClr val="dk2"/>
                </a:solidFill>
                <a:latin typeface="Inter Light"/>
                <a:ea typeface="Inter Light"/>
                <a:cs typeface="Inter Light"/>
                <a:sym typeface="Inter Light"/>
              </a:rPr>
              <a:t>The permitted variation in resonance detuning.</a:t>
            </a:r>
            <a:endParaRPr sz="1000">
              <a:solidFill>
                <a:schemeClr val="dk2"/>
              </a:solidFill>
              <a:latin typeface="Inter Light"/>
              <a:ea typeface="Inter Light"/>
              <a:cs typeface="Inter Light"/>
              <a:sym typeface="Inter Light"/>
            </a:endParaRPr>
          </a:p>
          <a:p>
            <a:pPr indent="-292100" lvl="0" marL="457200" rtl="0" algn="l">
              <a:lnSpc>
                <a:spcPct val="100000"/>
              </a:lnSpc>
              <a:spcBef>
                <a:spcPts val="0"/>
              </a:spcBef>
              <a:spcAft>
                <a:spcPts val="0"/>
              </a:spcAft>
              <a:buClr>
                <a:schemeClr val="dk2"/>
              </a:buClr>
              <a:buSzPts val="1000"/>
              <a:buChar char="●"/>
            </a:pPr>
            <a:r>
              <a:rPr b="1" lang="it" sz="1000">
                <a:solidFill>
                  <a:schemeClr val="dk2"/>
                </a:solidFill>
                <a:latin typeface="Inter"/>
                <a:ea typeface="Inter"/>
                <a:cs typeface="Inter"/>
                <a:sym typeface="Inter"/>
              </a:rPr>
              <a:t>Number of Monte Carlo trials: </a:t>
            </a:r>
            <a:r>
              <a:rPr lang="it" sz="1000">
                <a:solidFill>
                  <a:schemeClr val="dk2"/>
                </a:solidFill>
                <a:latin typeface="Inter Light"/>
                <a:ea typeface="Inter Light"/>
                <a:cs typeface="Inter Light"/>
                <a:sym typeface="Inter Light"/>
              </a:rPr>
              <a:t>How many random simulations to run for statistical analysis.</a:t>
            </a:r>
            <a:endParaRPr sz="1000">
              <a:solidFill>
                <a:schemeClr val="dk2"/>
              </a:solidFill>
              <a:latin typeface="Inter Light"/>
              <a:ea typeface="Inter Light"/>
              <a:cs typeface="Inter Light"/>
              <a:sym typeface="Inter Light"/>
            </a:endParaRPr>
          </a:p>
          <a:p>
            <a:pPr indent="-292100" lvl="0" marL="457200" rtl="0" algn="l">
              <a:lnSpc>
                <a:spcPct val="100000"/>
              </a:lnSpc>
              <a:spcBef>
                <a:spcPts val="0"/>
              </a:spcBef>
              <a:spcAft>
                <a:spcPts val="0"/>
              </a:spcAft>
              <a:buClr>
                <a:schemeClr val="dk2"/>
              </a:buClr>
              <a:buSzPts val="1000"/>
              <a:buChar char="●"/>
            </a:pPr>
            <a:r>
              <a:rPr b="1" lang="it" sz="1000">
                <a:solidFill>
                  <a:schemeClr val="dk2"/>
                </a:solidFill>
                <a:latin typeface="Inter"/>
                <a:ea typeface="Inter"/>
                <a:cs typeface="Inter"/>
                <a:sym typeface="Inter"/>
              </a:rPr>
              <a:t>Ring radii (R):</a:t>
            </a:r>
            <a:r>
              <a:rPr lang="it" sz="1000">
                <a:solidFill>
                  <a:schemeClr val="dk2"/>
                </a:solidFill>
                <a:latin typeface="Inter Light"/>
                <a:ea typeface="Inter Light"/>
                <a:cs typeface="Inter Light"/>
                <a:sym typeface="Inter Light"/>
              </a:rPr>
              <a:t> The physical radii of the microring resonators.</a:t>
            </a:r>
            <a:endParaRPr sz="1000">
              <a:solidFill>
                <a:schemeClr val="dk2"/>
              </a:solidFill>
              <a:latin typeface="Inter Light"/>
              <a:ea typeface="Inter Light"/>
              <a:cs typeface="Inter Light"/>
              <a:sym typeface="Inter Light"/>
            </a:endParaRPr>
          </a:p>
          <a:p>
            <a:pPr indent="-292100" lvl="0" marL="457200" rtl="0" algn="l">
              <a:lnSpc>
                <a:spcPct val="100000"/>
              </a:lnSpc>
              <a:spcBef>
                <a:spcPts val="0"/>
              </a:spcBef>
              <a:spcAft>
                <a:spcPts val="0"/>
              </a:spcAft>
              <a:buClr>
                <a:schemeClr val="dk2"/>
              </a:buClr>
              <a:buSzPts val="1000"/>
              <a:buChar char="●"/>
            </a:pPr>
            <a:r>
              <a:rPr b="1" lang="it" sz="1000">
                <a:solidFill>
                  <a:schemeClr val="dk2"/>
                </a:solidFill>
                <a:latin typeface="Inter"/>
                <a:ea typeface="Inter"/>
                <a:cs typeface="Inter"/>
                <a:sym typeface="Inter"/>
              </a:rPr>
              <a:t>Effective refractive index (neff): </a:t>
            </a:r>
            <a:r>
              <a:rPr lang="it" sz="1000">
                <a:solidFill>
                  <a:schemeClr val="dk2"/>
                </a:solidFill>
                <a:latin typeface="Inter Light"/>
                <a:ea typeface="Inter Light"/>
                <a:cs typeface="Inter Light"/>
                <a:sym typeface="Inter Light"/>
              </a:rPr>
              <a:t>The effective index of the waveguide material.</a:t>
            </a:r>
            <a:endParaRPr sz="1000">
              <a:solidFill>
                <a:schemeClr val="dk2"/>
              </a:solidFill>
              <a:latin typeface="Inter Light"/>
              <a:ea typeface="Inter Light"/>
              <a:cs typeface="Inter Light"/>
              <a:sym typeface="Inter Light"/>
            </a:endParaRPr>
          </a:p>
          <a:p>
            <a:pPr indent="0" lvl="0" marL="0" rtl="0" algn="l">
              <a:lnSpc>
                <a:spcPct val="100000"/>
              </a:lnSpc>
              <a:spcBef>
                <a:spcPts val="1200"/>
              </a:spcBef>
              <a:spcAft>
                <a:spcPts val="1200"/>
              </a:spcAft>
              <a:buNone/>
            </a:pPr>
            <a:r>
              <a:rPr lang="it" sz="1000">
                <a:solidFill>
                  <a:schemeClr val="dk2"/>
                </a:solidFill>
                <a:latin typeface="Inter Light"/>
                <a:ea typeface="Inter Light"/>
                <a:cs typeface="Inter Light"/>
                <a:sym typeface="Inter Light"/>
              </a:rPr>
              <a:t>Additionally, the script supports different types of input signals, allowing users to model various excitation conditions such as step inputs or sine waves.</a:t>
            </a:r>
            <a:endParaRPr sz="1000">
              <a:solidFill>
                <a:schemeClr val="dk2"/>
              </a:solidFill>
              <a:latin typeface="Inter Light"/>
              <a:ea typeface="Inter Light"/>
              <a:cs typeface="Inter Light"/>
              <a:sym typeface="Inter Light"/>
            </a:endParaRPr>
          </a:p>
        </p:txBody>
      </p:sp>
      <p:sp>
        <p:nvSpPr>
          <p:cNvPr id="121" name="Google Shape;121;p19"/>
          <p:cNvSpPr/>
          <p:nvPr/>
        </p:nvSpPr>
        <p:spPr>
          <a:xfrm>
            <a:off x="4665975" y="1075000"/>
            <a:ext cx="4218900" cy="30900"/>
          </a:xfrm>
          <a:prstGeom prst="rect">
            <a:avLst/>
          </a:prstGeom>
          <a:solidFill>
            <a:srgbClr val="F39C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2" name="Google Shape;122;p19"/>
          <p:cNvPicPr preferRelativeResize="0"/>
          <p:nvPr/>
        </p:nvPicPr>
        <p:blipFill>
          <a:blip r:embed="rId3">
            <a:alphaModFix/>
          </a:blip>
          <a:stretch>
            <a:fillRect/>
          </a:stretch>
        </p:blipFill>
        <p:spPr>
          <a:xfrm>
            <a:off x="-197650" y="789200"/>
            <a:ext cx="5144177" cy="4116848"/>
          </a:xfrm>
          <a:prstGeom prst="rect">
            <a:avLst/>
          </a:prstGeom>
          <a:noFill/>
          <a:ln>
            <a:noFill/>
          </a:ln>
        </p:spPr>
      </p:pic>
      <p:sp>
        <p:nvSpPr>
          <p:cNvPr id="123" name="Google Shape;123;p19"/>
          <p:cNvSpPr/>
          <p:nvPr/>
        </p:nvSpPr>
        <p:spPr>
          <a:xfrm>
            <a:off x="8916900" y="0"/>
            <a:ext cx="227100" cy="2127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0"/>
          <p:cNvPicPr preferRelativeResize="0"/>
          <p:nvPr/>
        </p:nvPicPr>
        <p:blipFill>
          <a:blip r:embed="rId3">
            <a:alphaModFix/>
          </a:blip>
          <a:stretch>
            <a:fillRect/>
          </a:stretch>
        </p:blipFill>
        <p:spPr>
          <a:xfrm>
            <a:off x="2668774" y="1663752"/>
            <a:ext cx="3806451" cy="675725"/>
          </a:xfrm>
          <a:prstGeom prst="rect">
            <a:avLst/>
          </a:prstGeom>
          <a:noFill/>
          <a:ln>
            <a:noFill/>
          </a:ln>
        </p:spPr>
      </p:pic>
      <p:sp>
        <p:nvSpPr>
          <p:cNvPr id="129" name="Google Shape;129;p20"/>
          <p:cNvSpPr txBox="1"/>
          <p:nvPr>
            <p:ph idx="4294967295" type="ctrTitle"/>
          </p:nvPr>
        </p:nvSpPr>
        <p:spPr>
          <a:xfrm>
            <a:off x="2209200" y="150750"/>
            <a:ext cx="4725600" cy="723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it" sz="2100" u="sng">
                <a:solidFill>
                  <a:srgbClr val="E69138"/>
                </a:solidFill>
                <a:latin typeface="Inter"/>
                <a:ea typeface="Inter"/>
                <a:cs typeface="Inter"/>
                <a:sym typeface="Inter"/>
              </a:rPr>
              <a:t>SOLVING HIGHER ORDER ODEs (i)</a:t>
            </a:r>
            <a:endParaRPr b="1" sz="2100" u="sng">
              <a:solidFill>
                <a:srgbClr val="E69138"/>
              </a:solidFill>
              <a:latin typeface="Inter"/>
              <a:ea typeface="Inter"/>
              <a:cs typeface="Inter"/>
              <a:sym typeface="Inter"/>
            </a:endParaRPr>
          </a:p>
        </p:txBody>
      </p:sp>
      <p:sp>
        <p:nvSpPr>
          <p:cNvPr id="130" name="Google Shape;130;p20"/>
          <p:cNvSpPr txBox="1"/>
          <p:nvPr/>
        </p:nvSpPr>
        <p:spPr>
          <a:xfrm>
            <a:off x="1756050" y="1057800"/>
            <a:ext cx="56319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300">
                <a:solidFill>
                  <a:schemeClr val="dk2"/>
                </a:solidFill>
              </a:rPr>
              <a:t>We model the transfer function of multiple cascaded MRRs as:</a:t>
            </a:r>
            <a:endParaRPr sz="900">
              <a:solidFill>
                <a:schemeClr val="dk2"/>
              </a:solidFill>
            </a:endParaRPr>
          </a:p>
        </p:txBody>
      </p:sp>
      <p:sp>
        <p:nvSpPr>
          <p:cNvPr id="131" name="Google Shape;131;p20"/>
          <p:cNvSpPr txBox="1"/>
          <p:nvPr/>
        </p:nvSpPr>
        <p:spPr>
          <a:xfrm>
            <a:off x="2652600" y="2752225"/>
            <a:ext cx="3838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300">
                <a:solidFill>
                  <a:schemeClr val="dk2"/>
                </a:solidFill>
              </a:rPr>
              <a:t>Where the propagation constant is described by: </a:t>
            </a:r>
            <a:endParaRPr sz="1300">
              <a:solidFill>
                <a:schemeClr val="dk2"/>
              </a:solidFill>
            </a:endParaRPr>
          </a:p>
        </p:txBody>
      </p:sp>
      <p:pic>
        <p:nvPicPr>
          <p:cNvPr id="132" name="Google Shape;132;p20"/>
          <p:cNvPicPr preferRelativeResize="0"/>
          <p:nvPr/>
        </p:nvPicPr>
        <p:blipFill>
          <a:blip r:embed="rId4">
            <a:alphaModFix/>
          </a:blip>
          <a:stretch>
            <a:fillRect/>
          </a:stretch>
        </p:blipFill>
        <p:spPr>
          <a:xfrm>
            <a:off x="3761788" y="3280550"/>
            <a:ext cx="1620424" cy="525275"/>
          </a:xfrm>
          <a:prstGeom prst="rect">
            <a:avLst/>
          </a:prstGeom>
          <a:noFill/>
          <a:ln>
            <a:noFill/>
          </a:ln>
        </p:spPr>
      </p:pic>
      <p:sp>
        <p:nvSpPr>
          <p:cNvPr id="133" name="Google Shape;133;p20"/>
          <p:cNvSpPr/>
          <p:nvPr/>
        </p:nvSpPr>
        <p:spPr>
          <a:xfrm>
            <a:off x="8916900" y="0"/>
            <a:ext cx="227100" cy="2127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1"/>
          <p:cNvSpPr txBox="1"/>
          <p:nvPr>
            <p:ph idx="4294967295" type="ctrTitle"/>
          </p:nvPr>
        </p:nvSpPr>
        <p:spPr>
          <a:xfrm>
            <a:off x="1995275" y="150750"/>
            <a:ext cx="4725600" cy="7233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r>
              <a:rPr b="1" lang="it" sz="2100" u="sng">
                <a:solidFill>
                  <a:srgbClr val="E69138"/>
                </a:solidFill>
                <a:latin typeface="Inter"/>
                <a:ea typeface="Inter"/>
                <a:cs typeface="Inter"/>
                <a:sym typeface="Inter"/>
              </a:rPr>
              <a:t>SOLVING HIGHER ORDER ODEs (ii)</a:t>
            </a:r>
            <a:endParaRPr b="1" sz="2100" u="sng">
              <a:solidFill>
                <a:srgbClr val="E69138"/>
              </a:solidFill>
              <a:latin typeface="Inter"/>
              <a:ea typeface="Inter"/>
              <a:cs typeface="Inter"/>
              <a:sym typeface="Inter"/>
            </a:endParaRPr>
          </a:p>
        </p:txBody>
      </p:sp>
      <p:sp>
        <p:nvSpPr>
          <p:cNvPr id="139" name="Google Shape;139;p21"/>
          <p:cNvSpPr txBox="1"/>
          <p:nvPr/>
        </p:nvSpPr>
        <p:spPr>
          <a:xfrm>
            <a:off x="2404500" y="805275"/>
            <a:ext cx="4335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100">
                <a:solidFill>
                  <a:schemeClr val="dk2"/>
                </a:solidFill>
              </a:rPr>
              <a:t>Coupling coefficient computation for each MRR</a:t>
            </a:r>
            <a:endParaRPr sz="1100">
              <a:solidFill>
                <a:schemeClr val="dk2"/>
              </a:solidFill>
            </a:endParaRPr>
          </a:p>
        </p:txBody>
      </p:sp>
      <p:sp>
        <p:nvSpPr>
          <p:cNvPr id="140" name="Google Shape;140;p21"/>
          <p:cNvSpPr txBox="1"/>
          <p:nvPr/>
        </p:nvSpPr>
        <p:spPr>
          <a:xfrm>
            <a:off x="2404500" y="1947850"/>
            <a:ext cx="4335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100">
                <a:solidFill>
                  <a:schemeClr val="dk2"/>
                </a:solidFill>
              </a:rPr>
              <a:t>Where the normalized lifetime is:</a:t>
            </a:r>
            <a:endParaRPr sz="1100">
              <a:solidFill>
                <a:schemeClr val="dk2"/>
              </a:solidFill>
            </a:endParaRPr>
          </a:p>
        </p:txBody>
      </p:sp>
      <p:sp>
        <p:nvSpPr>
          <p:cNvPr id="141" name="Google Shape;141;p21"/>
          <p:cNvSpPr txBox="1"/>
          <p:nvPr/>
        </p:nvSpPr>
        <p:spPr>
          <a:xfrm>
            <a:off x="2404500" y="3090425"/>
            <a:ext cx="4335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100">
                <a:solidFill>
                  <a:schemeClr val="dk2"/>
                </a:solidFill>
              </a:rPr>
              <a:t>And the cavity lifetime and round-trip time:</a:t>
            </a:r>
            <a:endParaRPr sz="1100">
              <a:solidFill>
                <a:schemeClr val="dk2"/>
              </a:solidFill>
            </a:endParaRPr>
          </a:p>
        </p:txBody>
      </p:sp>
      <p:pic>
        <p:nvPicPr>
          <p:cNvPr id="142" name="Google Shape;142;p21"/>
          <p:cNvPicPr preferRelativeResize="0"/>
          <p:nvPr/>
        </p:nvPicPr>
        <p:blipFill>
          <a:blip r:embed="rId3">
            <a:alphaModFix/>
          </a:blip>
          <a:stretch>
            <a:fillRect/>
          </a:stretch>
        </p:blipFill>
        <p:spPr>
          <a:xfrm>
            <a:off x="4184292" y="3581492"/>
            <a:ext cx="2516998" cy="651500"/>
          </a:xfrm>
          <a:prstGeom prst="rect">
            <a:avLst/>
          </a:prstGeom>
          <a:noFill/>
          <a:ln>
            <a:noFill/>
          </a:ln>
        </p:spPr>
      </p:pic>
      <p:pic>
        <p:nvPicPr>
          <p:cNvPr id="143" name="Google Shape;143;p21"/>
          <p:cNvPicPr preferRelativeResize="0"/>
          <p:nvPr/>
        </p:nvPicPr>
        <p:blipFill>
          <a:blip r:embed="rId4">
            <a:alphaModFix/>
          </a:blip>
          <a:stretch>
            <a:fillRect/>
          </a:stretch>
        </p:blipFill>
        <p:spPr>
          <a:xfrm>
            <a:off x="2442693" y="3545600"/>
            <a:ext cx="1184716" cy="723300"/>
          </a:xfrm>
          <a:prstGeom prst="rect">
            <a:avLst/>
          </a:prstGeom>
          <a:noFill/>
          <a:ln>
            <a:noFill/>
          </a:ln>
        </p:spPr>
      </p:pic>
      <p:pic>
        <p:nvPicPr>
          <p:cNvPr id="144" name="Google Shape;144;p21"/>
          <p:cNvPicPr preferRelativeResize="0"/>
          <p:nvPr/>
        </p:nvPicPr>
        <p:blipFill>
          <a:blip r:embed="rId5">
            <a:alphaModFix/>
          </a:blip>
          <a:stretch>
            <a:fillRect/>
          </a:stretch>
        </p:blipFill>
        <p:spPr>
          <a:xfrm>
            <a:off x="4039973" y="2334479"/>
            <a:ext cx="1064055" cy="723300"/>
          </a:xfrm>
          <a:prstGeom prst="rect">
            <a:avLst/>
          </a:prstGeom>
          <a:noFill/>
          <a:ln>
            <a:noFill/>
          </a:ln>
        </p:spPr>
      </p:pic>
      <p:pic>
        <p:nvPicPr>
          <p:cNvPr id="145" name="Google Shape;145;p21"/>
          <p:cNvPicPr preferRelativeResize="0"/>
          <p:nvPr/>
        </p:nvPicPr>
        <p:blipFill>
          <a:blip r:embed="rId6">
            <a:alphaModFix/>
          </a:blip>
          <a:stretch>
            <a:fillRect/>
          </a:stretch>
        </p:blipFill>
        <p:spPr>
          <a:xfrm>
            <a:off x="3812384" y="1191904"/>
            <a:ext cx="1519233" cy="723300"/>
          </a:xfrm>
          <a:prstGeom prst="rect">
            <a:avLst/>
          </a:prstGeom>
          <a:noFill/>
          <a:ln>
            <a:noFill/>
          </a:ln>
        </p:spPr>
      </p:pic>
      <p:sp>
        <p:nvSpPr>
          <p:cNvPr id="146" name="Google Shape;146;p21"/>
          <p:cNvSpPr/>
          <p:nvPr/>
        </p:nvSpPr>
        <p:spPr>
          <a:xfrm>
            <a:off x="8916900" y="0"/>
            <a:ext cx="227100" cy="2127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